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media/image8.jpg" ContentType="image/jpg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media/image27.jpg" ContentType="image/jpg"/>
  <Override PartName="/ppt/media/image28.jpg" ContentType="image/jpg"/>
  <Override PartName="/ppt/media/image29.jpg" ContentType="image/jpg"/>
  <Override PartName="/ppt/notesSlides/notesSlide9.xml" ContentType="application/vnd.openxmlformats-officedocument.presentationml.notesSlide+xml"/>
  <Override PartName="/ppt/media/image31.jpg" ContentType="image/jpg"/>
  <Override PartName="/ppt/media/image32.jpg" ContentType="image/jpg"/>
  <Override PartName="/ppt/notesSlides/notesSlide10.xml" ContentType="application/vnd.openxmlformats-officedocument.presentationml.notesSlide+xml"/>
  <Override PartName="/ppt/media/image33.jpg" ContentType="image/jpg"/>
  <Override PartName="/ppt/media/image34.jpg" ContentType="image/jpg"/>
  <Override PartName="/ppt/media/image35.jpg" ContentType="image/jpg"/>
  <Override PartName="/ppt/notesSlides/notesSlide11.xml" ContentType="application/vnd.openxmlformats-officedocument.presentationml.notesSlide+xml"/>
  <Override PartName="/ppt/media/image41.jpg" ContentType="image/jpg"/>
  <Override PartName="/ppt/media/image42.jpg" ContentType="image/jpg"/>
  <Override PartName="/ppt/media/image43.jpg" ContentType="image/jpg"/>
  <Override PartName="/ppt/media/image44.jpg" ContentType="image/jpg"/>
  <Override PartName="/ppt/media/image45.jpg" ContentType="image/jpg"/>
  <Override PartName="/ppt/media/image46.jpg" ContentType="image/jpg"/>
  <Override PartName="/ppt/media/image47.jpg" ContentType="image/jpg"/>
  <Override PartName="/ppt/media/image48.jpg" ContentType="image/jpg"/>
  <Override PartName="/ppt/media/image49.jpg" ContentType="image/jpg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media/image53.jpg" ContentType="image/jpg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media/image54.jpg" ContentType="image/jpg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media/image61.jpg" ContentType="image/jpg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9"/>
  </p:notesMasterIdLst>
  <p:sldIdLst>
    <p:sldId id="260" r:id="rId2"/>
    <p:sldId id="261" r:id="rId3"/>
    <p:sldId id="262" r:id="rId4"/>
    <p:sldId id="263" r:id="rId5"/>
    <p:sldId id="264" r:id="rId6"/>
    <p:sldId id="266" r:id="rId7"/>
    <p:sldId id="267" r:id="rId8"/>
    <p:sldId id="294" r:id="rId9"/>
    <p:sldId id="268" r:id="rId10"/>
    <p:sldId id="269" r:id="rId11"/>
    <p:sldId id="293" r:id="rId12"/>
    <p:sldId id="270" r:id="rId13"/>
    <p:sldId id="271" r:id="rId14"/>
    <p:sldId id="272" r:id="rId15"/>
    <p:sldId id="273" r:id="rId16"/>
    <p:sldId id="295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1" r:id="rId34"/>
    <p:sldId id="297" r:id="rId35"/>
    <p:sldId id="298" r:id="rId36"/>
    <p:sldId id="292" r:id="rId37"/>
    <p:sldId id="290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5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93" autoAdjust="0"/>
    <p:restoredTop sz="94674"/>
  </p:normalViewPr>
  <p:slideViewPr>
    <p:cSldViewPr snapToGrid="0" snapToObjects="1">
      <p:cViewPr varScale="1">
        <p:scale>
          <a:sx n="76" d="100"/>
          <a:sy n="76" d="100"/>
        </p:scale>
        <p:origin x="594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4DAAA6-4117-4992-859F-BAA0EB4FC72C}" type="datetimeFigureOut">
              <a:rPr lang="en-US" smtClean="0"/>
              <a:t>4/8/2019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86EC46-0A82-4490-B060-7233CBE148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6624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190266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702242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880663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70239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602340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86723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051623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775304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280481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186114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FBB9AF-3738-49BD-BC50-37CF56AB3C73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9658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FBB9AF-3738-49BD-BC50-37CF56AB3C73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22600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5547137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FBB9AF-3738-49BD-BC50-37CF56AB3C73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0816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543319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FBB9AF-3738-49BD-BC50-37CF56AB3C73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61244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FBB9AF-3738-49BD-BC50-37CF56AB3C73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4350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FBB9AF-3738-49BD-BC50-37CF56AB3C73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8551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578868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290468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807019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Lato" panose="020F050202020403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4A208-0694-964E-93B1-EAF2C4DF2BAD}" type="datetimeFigureOut">
              <a:rPr lang="en-US" smtClean="0"/>
              <a:t>4/8/2019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D4241-18B8-5046-A9FC-AB90B7CAF4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4148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latin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CF64A208-0694-964E-93B1-EAF2C4DF2BAD}" type="datetimeFigureOut">
              <a:rPr lang="en-US" smtClean="0"/>
              <a:pPr/>
              <a:t>4/8/2019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1A7D4241-18B8-5046-A9FC-AB90B7CAF4A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60048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>
            <a:lvl1pPr>
              <a:defRPr>
                <a:latin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CF64A208-0694-964E-93B1-EAF2C4DF2BAD}" type="datetimeFigureOut">
              <a:rPr lang="en-US" smtClean="0"/>
              <a:pPr/>
              <a:t>4/8/2019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1A7D4241-18B8-5046-A9FC-AB90B7CAF4A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45393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>
  <p:cSld name="Title, Clip 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lipArt Placeholder 2"/>
          <p:cNvSpPr>
            <a:spLocks noGrp="1"/>
          </p:cNvSpPr>
          <p:nvPr>
            <p:ph type="clipArt"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C509E2C-B967-6E4E-A37E-3E8A0673EBB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8645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4A208-0694-964E-93B1-EAF2C4DF2BAD}" type="datetimeFigureOut">
              <a:rPr lang="en-US" smtClean="0"/>
              <a:t>4/8/2019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D4241-18B8-5046-A9FC-AB90B7CAF4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0289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Lato" panose="020F050202020403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CF64A208-0694-964E-93B1-EAF2C4DF2BAD}" type="datetimeFigureOut">
              <a:rPr lang="en-US" smtClean="0"/>
              <a:pPr/>
              <a:t>4/8/2019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1A7D4241-18B8-5046-A9FC-AB90B7CAF4A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74786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latin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latin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4A208-0694-964E-93B1-EAF2C4DF2BAD}" type="datetimeFigureOut">
              <a:rPr lang="en-US" smtClean="0"/>
              <a:t>4/8/2019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D4241-18B8-5046-A9FC-AB90B7CAF4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0318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latin typeface="Lato" panose="020F050202020403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>
            <a:lvl1pPr>
              <a:defRPr>
                <a:latin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latin typeface="Lato" panose="020F050202020403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>
            <a:lvl1pPr>
              <a:defRPr>
                <a:latin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CF64A208-0694-964E-93B1-EAF2C4DF2BAD}" type="datetimeFigureOut">
              <a:rPr lang="en-US" smtClean="0"/>
              <a:pPr/>
              <a:t>4/8/2019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1A7D4241-18B8-5046-A9FC-AB90B7CAF4A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84931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CF64A208-0694-964E-93B1-EAF2C4DF2BAD}" type="datetimeFigureOut">
              <a:rPr lang="en-US" smtClean="0"/>
              <a:pPr/>
              <a:t>4/8/2019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1A7D4241-18B8-5046-A9FC-AB90B7CAF4A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94923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CF64A208-0694-964E-93B1-EAF2C4DF2BAD}" type="datetimeFigureOut">
              <a:rPr lang="en-US" smtClean="0"/>
              <a:pPr/>
              <a:t>4/8/2019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1A7D4241-18B8-5046-A9FC-AB90B7CAF4A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1113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>
                <a:latin typeface="Lato" panose="020F0502020204030203" pitchFamily="34" charset="0"/>
              </a:defRPr>
            </a:lvl1pPr>
            <a:lvl2pPr>
              <a:defRPr sz="2800">
                <a:latin typeface="Lato" panose="020F0502020204030203" pitchFamily="34" charset="0"/>
              </a:defRPr>
            </a:lvl2pPr>
            <a:lvl3pPr>
              <a:defRPr sz="2400">
                <a:latin typeface="Lato" panose="020F0502020204030203" pitchFamily="34" charset="0"/>
              </a:defRPr>
            </a:lvl3pPr>
            <a:lvl4pPr>
              <a:defRPr sz="2000">
                <a:latin typeface="Lato" panose="020F0502020204030203" pitchFamily="34" charset="0"/>
              </a:defRPr>
            </a:lvl4pPr>
            <a:lvl5pPr>
              <a:defRPr sz="2000">
                <a:latin typeface="Lato" panose="020F0502020204030203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latin typeface="Lato" panose="020F0502020204030203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CF64A208-0694-964E-93B1-EAF2C4DF2BAD}" type="datetimeFigureOut">
              <a:rPr lang="en-US" smtClean="0"/>
              <a:pPr/>
              <a:t>4/8/2019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1A7D4241-18B8-5046-A9FC-AB90B7CAF4A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32197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>
                <a:latin typeface="Lato" panose="020F0502020204030203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latin typeface="Lato" panose="020F0502020204030203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CF64A208-0694-964E-93B1-EAF2C4DF2BAD}" type="datetimeFigureOut">
              <a:rPr lang="en-US" smtClean="0"/>
              <a:pPr/>
              <a:t>4/8/2019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1A7D4241-18B8-5046-A9FC-AB90B7CAF4A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92616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64A208-0694-964E-93B1-EAF2C4DF2BAD}" type="datetimeFigureOut">
              <a:rPr lang="en-US" smtClean="0"/>
              <a:t>4/8/2019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7D4241-18B8-5046-A9FC-AB90B7CAF4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5135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7" Type="http://schemas.openxmlformats.org/officeDocument/2006/relationships/image" Target="../media/image1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3.png"/><Relationship Id="rId5" Type="http://schemas.openxmlformats.org/officeDocument/2006/relationships/image" Target="../media/image12.wmf"/><Relationship Id="rId4" Type="http://schemas.openxmlformats.org/officeDocument/2006/relationships/oleObject" Target="../embeddings/oleObject1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jpg"/><Relationship Id="rId4" Type="http://schemas.openxmlformats.org/officeDocument/2006/relationships/image" Target="../media/image28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3.jpg"/><Relationship Id="rId7" Type="http://schemas.openxmlformats.org/officeDocument/2006/relationships/image" Target="../media/image28.jpg"/><Relationship Id="rId12" Type="http://schemas.openxmlformats.org/officeDocument/2006/relationships/image" Target="../media/image4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jpg"/><Relationship Id="rId11" Type="http://schemas.openxmlformats.org/officeDocument/2006/relationships/image" Target="../media/image39.png"/><Relationship Id="rId5" Type="http://schemas.openxmlformats.org/officeDocument/2006/relationships/image" Target="../media/image35.jpg"/><Relationship Id="rId10" Type="http://schemas.openxmlformats.org/officeDocument/2006/relationships/image" Target="../media/image38.png"/><Relationship Id="rId4" Type="http://schemas.openxmlformats.org/officeDocument/2006/relationships/image" Target="../media/image34.jpg"/><Relationship Id="rId9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jpg"/><Relationship Id="rId3" Type="http://schemas.openxmlformats.org/officeDocument/2006/relationships/image" Target="../media/image41.jpg"/><Relationship Id="rId7" Type="http://schemas.openxmlformats.org/officeDocument/2006/relationships/image" Target="../media/image45.jpg"/><Relationship Id="rId12" Type="http://schemas.openxmlformats.org/officeDocument/2006/relationships/image" Target="../media/image5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jpg"/><Relationship Id="rId11" Type="http://schemas.openxmlformats.org/officeDocument/2006/relationships/image" Target="../media/image49.jpg"/><Relationship Id="rId5" Type="http://schemas.openxmlformats.org/officeDocument/2006/relationships/image" Target="../media/image43.jpg"/><Relationship Id="rId10" Type="http://schemas.openxmlformats.org/officeDocument/2006/relationships/image" Target="../media/image48.jpg"/><Relationship Id="rId4" Type="http://schemas.openxmlformats.org/officeDocument/2006/relationships/image" Target="../media/image42.jpg"/><Relationship Id="rId9" Type="http://schemas.openxmlformats.org/officeDocument/2006/relationships/image" Target="../media/image47.jp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tiff"/><Relationship Id="rId4" Type="http://schemas.openxmlformats.org/officeDocument/2006/relationships/image" Target="../media/image5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w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1524000" y="2479431"/>
            <a:ext cx="9144000" cy="84406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007592"/>
                </a:solidFill>
                <a:latin typeface="Lato" charset="0"/>
                <a:ea typeface="Lato" charset="0"/>
                <a:cs typeface="Lato" charset="0"/>
              </a:rPr>
              <a:t>Color</a:t>
            </a: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1524000" y="3323491"/>
            <a:ext cx="9144000" cy="4923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Lato Medium" charset="0"/>
                <a:ea typeface="Lato Medium" charset="0"/>
                <a:cs typeface="Lato Medium" charset="0"/>
              </a:rPr>
              <a:t>CS 418: Interactive Computer Graphics</a:t>
            </a: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1524000" y="3784275"/>
            <a:ext cx="9144000" cy="4923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Lato Medium" charset="0"/>
                <a:ea typeface="Lato Medium" charset="0"/>
                <a:cs typeface="Lato Medium" charset="0"/>
              </a:rPr>
              <a:t>UNIVERSITY OF ILLINOIS AT URBANA-CHAMPAIGN</a:t>
            </a:r>
          </a:p>
          <a:p>
            <a:endParaRPr lang="en-US" dirty="0">
              <a:solidFill>
                <a:schemeClr val="bg1">
                  <a:lumMod val="75000"/>
                </a:schemeClr>
              </a:solidFill>
              <a:latin typeface="Lato Medium" charset="0"/>
              <a:ea typeface="Lato Medium" charset="0"/>
              <a:cs typeface="Lato Medium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AF8BAB2-8017-4A69-9401-14F88601F81E}"/>
              </a:ext>
            </a:extLst>
          </p:cNvPr>
          <p:cNvSpPr txBox="1"/>
          <p:nvPr/>
        </p:nvSpPr>
        <p:spPr>
          <a:xfrm>
            <a:off x="2107096" y="5797952"/>
            <a:ext cx="52627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Eric Shaffer</a:t>
            </a:r>
          </a:p>
        </p:txBody>
      </p:sp>
    </p:spTree>
    <p:extLst>
      <p:ext uri="{BB962C8B-B14F-4D97-AF65-F5344CB8AC3E}">
        <p14:creationId xmlns:p14="http://schemas.microsoft.com/office/powerpoint/2010/main" val="932174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181312"/>
            <a:ext cx="6096000" cy="990600"/>
          </a:xfrm>
        </p:spPr>
        <p:txBody>
          <a:bodyPr>
            <a:normAutofit fontScale="90000"/>
          </a:bodyPr>
          <a:lstStyle/>
          <a:p>
            <a:r>
              <a:rPr lang="en-US" dirty="0"/>
              <a:t>CMY Color Space: Subtractive Color</a:t>
            </a:r>
          </a:p>
        </p:txBody>
      </p:sp>
      <p:sp>
        <p:nvSpPr>
          <p:cNvPr id="41" name="Content Placeholder 40"/>
          <p:cNvSpPr>
            <a:spLocks noGrp="1"/>
          </p:cNvSpPr>
          <p:nvPr>
            <p:ph idx="1"/>
          </p:nvPr>
        </p:nvSpPr>
        <p:spPr>
          <a:xfrm>
            <a:off x="38100" y="1447800"/>
            <a:ext cx="9742508" cy="5257800"/>
          </a:xfrm>
        </p:spPr>
        <p:txBody>
          <a:bodyPr/>
          <a:lstStyle/>
          <a:p>
            <a:r>
              <a:rPr lang="en-US" sz="2000" dirty="0"/>
              <a:t>Cyan, Magenta, Yellow</a:t>
            </a:r>
          </a:p>
          <a:p>
            <a:r>
              <a:rPr lang="en-US" sz="2000" dirty="0"/>
              <a:t>Color model used in pigments and reflective materials (ink,   paint)</a:t>
            </a:r>
          </a:p>
          <a:p>
            <a:r>
              <a:rPr lang="en-US" sz="2000" dirty="0"/>
              <a:t>Grade school color rules</a:t>
            </a:r>
          </a:p>
          <a:p>
            <a:pPr lvl="1">
              <a:buNone/>
            </a:pPr>
            <a:r>
              <a:rPr lang="en-US" sz="2000" dirty="0"/>
              <a:t>Blue + Yellow = Green?</a:t>
            </a:r>
          </a:p>
          <a:p>
            <a:pPr lvl="1">
              <a:buNone/>
            </a:pPr>
            <a:r>
              <a:rPr lang="en-US" sz="2000" dirty="0"/>
              <a:t>Cyan + Yellow = Green</a:t>
            </a:r>
          </a:p>
          <a:p>
            <a:r>
              <a:rPr lang="en-US" sz="2000" dirty="0"/>
              <a:t>Also CMYK (</a:t>
            </a:r>
            <a:r>
              <a:rPr lang="en-US" sz="2000" dirty="0" err="1"/>
              <a:t>blacK</a:t>
            </a:r>
            <a:r>
              <a:rPr lang="en-US" sz="2000" dirty="0"/>
              <a:t>)</a:t>
            </a:r>
          </a:p>
          <a:p>
            <a:pPr lvl="1">
              <a:buNone/>
            </a:pPr>
            <a:r>
              <a:rPr lang="en-US" sz="2000" dirty="0"/>
              <a:t>C + M + Y = Brown?</a:t>
            </a:r>
          </a:p>
          <a:p>
            <a:pPr lvl="1">
              <a:buNone/>
            </a:pPr>
            <a:r>
              <a:rPr lang="en-US" sz="2000" dirty="0"/>
              <a:t>C + M + Y = Black (in theory)</a:t>
            </a:r>
          </a:p>
          <a:p>
            <a:pPr lvl="1">
              <a:buNone/>
            </a:pPr>
            <a:r>
              <a:rPr lang="en-US" sz="2000" dirty="0"/>
              <a:t>C + M + Y = Gray (in practice)</a:t>
            </a:r>
          </a:p>
          <a:p>
            <a:pPr lvl="1">
              <a:buNone/>
            </a:pPr>
            <a:endParaRPr lang="en-US" sz="2000" dirty="0"/>
          </a:p>
        </p:txBody>
      </p:sp>
      <p:graphicFrame>
        <p:nvGraphicFramePr>
          <p:cNvPr id="21" name="Object 20"/>
          <p:cNvGraphicFramePr>
            <a:graphicFrameLocks noChangeAspect="1"/>
          </p:cNvGraphicFramePr>
          <p:nvPr/>
        </p:nvGraphicFramePr>
        <p:xfrm>
          <a:off x="6477000" y="3581400"/>
          <a:ext cx="2984500" cy="147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0" name="Equation" r:id="rId4" imgW="2984400" imgH="1473120" progId="Equation.DSMT4">
                  <p:embed/>
                </p:oleObj>
              </mc:Choice>
              <mc:Fallback>
                <p:oleObj name="Equation" r:id="rId4" imgW="2984400" imgH="1473120" progId="Equation.DSMT4">
                  <p:embed/>
                  <p:pic>
                    <p:nvPicPr>
                      <p:cNvPr id="21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77000" y="3581400"/>
                        <a:ext cx="2984500" cy="1473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643270" y="5334000"/>
            <a:ext cx="1371600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70F6FE1-65E3-4E5E-9810-49A501C95D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72400" y="0"/>
            <a:ext cx="4152900" cy="321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0732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698BF-E19C-44D5-AF2D-4475961D62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366" y="-11339"/>
            <a:ext cx="10515600" cy="1325563"/>
          </a:xfrm>
        </p:spPr>
        <p:txBody>
          <a:bodyPr/>
          <a:lstStyle/>
          <a:p>
            <a:r>
              <a:rPr lang="en-US" dirty="0"/>
              <a:t>Early Color Photography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F09A25E-DD9D-431E-8111-F1D95BA018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729385" y="3945203"/>
            <a:ext cx="3267075" cy="2781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B7E2238-B3CD-41BC-BA6C-4C5421A8E6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9635" y="134873"/>
            <a:ext cx="4346825" cy="381033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38FA706-4B49-436C-81C6-2FF2D9A77F2C}"/>
              </a:ext>
            </a:extLst>
          </p:cNvPr>
          <p:cNvSpPr txBox="1"/>
          <p:nvPr/>
        </p:nvSpPr>
        <p:spPr>
          <a:xfrm>
            <a:off x="586451" y="1347541"/>
            <a:ext cx="55095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The Sergei Mikhailovich Prokudin-Gorskii Collection features color photographic surveys of the vast Russian Empire made between ca. 1905 and 1915. 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02949BF-0A68-4721-BC02-A0930D65E438}"/>
              </a:ext>
            </a:extLst>
          </p:cNvPr>
          <p:cNvSpPr/>
          <p:nvPr/>
        </p:nvSpPr>
        <p:spPr>
          <a:xfrm>
            <a:off x="586451" y="2304188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err="1"/>
              <a:t>Prokudin-Gorskii</a:t>
            </a:r>
            <a:r>
              <a:rPr lang="en-US" dirty="0"/>
              <a:t> created his negatives by using a camera that exposed one oblong glass plate three times in rapid succession through three different color filters: blue, green, and red. For formal presentations, he printed positive glass slides of these negatives and projected them through a triple lens magic lantern. </a:t>
            </a:r>
            <a:r>
              <a:rPr lang="en-US" dirty="0" err="1"/>
              <a:t>Prokudin-Gorskii</a:t>
            </a:r>
            <a:r>
              <a:rPr lang="en-US" dirty="0"/>
              <a:t> would project the slide through the three lenses, and, with the use of color filters, superimpose the three exposures to form a full color image on a screen.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C5F2859-6497-402E-BA5F-82FDC28CED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7303" y="5091414"/>
            <a:ext cx="1190625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1844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828801" y="1143000"/>
            <a:ext cx="8795549" cy="56938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None/>
            </a:pPr>
            <a:r>
              <a:rPr lang="en-US" sz="2000" dirty="0"/>
              <a:t>HSV = Hue, Saturation, Value</a:t>
            </a:r>
          </a:p>
          <a:p>
            <a:r>
              <a:rPr lang="en-US" sz="2000" dirty="0"/>
              <a:t>1978, </a:t>
            </a:r>
            <a:r>
              <a:rPr lang="en-US" sz="2000" dirty="0" err="1"/>
              <a:t>Alvy</a:t>
            </a:r>
            <a:r>
              <a:rPr lang="en-US" sz="2000" dirty="0"/>
              <a:t> Ray Smith</a:t>
            </a:r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/>
          </a:p>
          <a:p>
            <a:pPr marL="285750" indent="-285750">
              <a:buFont typeface="Arial"/>
              <a:buChar char="•"/>
              <a:defRPr/>
            </a:pPr>
            <a:r>
              <a:rPr lang="en-US" dirty="0">
                <a:latin typeface="Lato"/>
              </a:rPr>
              <a:t>three floating-point components in </a:t>
            </a:r>
            <a:r>
              <a:rPr lang="en-US" dirty="0">
                <a:latin typeface="Lato"/>
                <a:cs typeface="Times"/>
              </a:rPr>
              <a:t>[0,1]</a:t>
            </a:r>
            <a:endParaRPr lang="en-US" dirty="0">
              <a:latin typeface="Lato"/>
            </a:endParaRPr>
          </a:p>
          <a:p>
            <a:pPr marL="285750" indent="-285750">
              <a:buFont typeface="Arial"/>
              <a:buChar char="•"/>
              <a:defRPr/>
            </a:pPr>
            <a:endParaRPr lang="en-US" dirty="0">
              <a:latin typeface="Lato"/>
            </a:endParaRPr>
          </a:p>
          <a:p>
            <a:pPr marL="285750" indent="-285750">
              <a:buFont typeface="Arial"/>
              <a:buChar char="•"/>
              <a:defRPr/>
            </a:pPr>
            <a:r>
              <a:rPr lang="en-US" dirty="0">
                <a:solidFill>
                  <a:srgbClr val="7575D1"/>
                </a:solidFill>
                <a:latin typeface="Lato"/>
              </a:rPr>
              <a:t>hue:</a:t>
            </a:r>
            <a:r>
              <a:rPr lang="en-US" dirty="0">
                <a:latin typeface="Lato"/>
              </a:rPr>
              <a:t>		tint of the color (red, green, blue, yellow, cyan, magenta, yellow, …)</a:t>
            </a:r>
          </a:p>
          <a:p>
            <a:pPr marL="285750" indent="-285750">
              <a:buFont typeface="Arial"/>
              <a:buChar char="•"/>
              <a:defRPr/>
            </a:pPr>
            <a:r>
              <a:rPr lang="en-US" dirty="0">
                <a:solidFill>
                  <a:srgbClr val="7575D1"/>
                </a:solidFill>
                <a:latin typeface="Lato"/>
              </a:rPr>
              <a:t>saturation:</a:t>
            </a:r>
            <a:r>
              <a:rPr lang="en-US" dirty="0">
                <a:latin typeface="Lato"/>
              </a:rPr>
              <a:t>	strong color (</a:t>
            </a:r>
            <a:r>
              <a:rPr lang="en-US" i="1" dirty="0">
                <a:latin typeface="Lato"/>
                <a:cs typeface="Times"/>
              </a:rPr>
              <a:t>s</a:t>
            </a:r>
            <a:r>
              <a:rPr lang="en-US" dirty="0">
                <a:latin typeface="Lato"/>
                <a:cs typeface="Times"/>
              </a:rPr>
              <a:t>=1</a:t>
            </a:r>
            <a:r>
              <a:rPr lang="en-US" dirty="0">
                <a:latin typeface="Lato"/>
              </a:rPr>
              <a:t>), grayish color (</a:t>
            </a:r>
            <a:r>
              <a:rPr lang="en-US" dirty="0">
                <a:latin typeface="Lato"/>
                <a:cs typeface="Times"/>
              </a:rPr>
              <a:t>0</a:t>
            </a:r>
            <a:r>
              <a:rPr lang="en-US" i="1" dirty="0">
                <a:latin typeface="Lato"/>
                <a:cs typeface="Times"/>
              </a:rPr>
              <a:t>&lt;s&lt;</a:t>
            </a:r>
            <a:r>
              <a:rPr lang="en-US" dirty="0">
                <a:latin typeface="Lato"/>
                <a:cs typeface="Times"/>
              </a:rPr>
              <a:t>1</a:t>
            </a:r>
            <a:r>
              <a:rPr lang="en-US" dirty="0">
                <a:latin typeface="Lato"/>
              </a:rPr>
              <a:t>) or gray (</a:t>
            </a:r>
            <a:r>
              <a:rPr lang="en-US" i="1" dirty="0">
                <a:latin typeface="Lato"/>
                <a:cs typeface="Times"/>
              </a:rPr>
              <a:t>s</a:t>
            </a:r>
            <a:r>
              <a:rPr lang="en-US" dirty="0">
                <a:latin typeface="Lato"/>
                <a:cs typeface="Times"/>
              </a:rPr>
              <a:t>=0</a:t>
            </a:r>
            <a:r>
              <a:rPr lang="en-US" dirty="0">
                <a:latin typeface="Lato"/>
              </a:rPr>
              <a:t>)</a:t>
            </a:r>
          </a:p>
          <a:p>
            <a:pPr marL="285750" indent="-285750">
              <a:buFont typeface="Arial"/>
              <a:buChar char="•"/>
              <a:defRPr/>
            </a:pPr>
            <a:r>
              <a:rPr lang="en-US" dirty="0">
                <a:solidFill>
                  <a:srgbClr val="7575D1"/>
                </a:solidFill>
                <a:latin typeface="Lato"/>
              </a:rPr>
              <a:t>value:	</a:t>
            </a:r>
            <a:r>
              <a:rPr lang="en-US" dirty="0">
                <a:latin typeface="Lato"/>
              </a:rPr>
              <a:t>	…luminance; white (</a:t>
            </a:r>
            <a:r>
              <a:rPr lang="en-US" i="1" dirty="0">
                <a:latin typeface="Lato"/>
                <a:cs typeface="Times"/>
              </a:rPr>
              <a:t>v</a:t>
            </a:r>
            <a:r>
              <a:rPr lang="en-US" dirty="0">
                <a:latin typeface="Lato"/>
                <a:cs typeface="Times"/>
              </a:rPr>
              <a:t>=1</a:t>
            </a:r>
            <a:r>
              <a:rPr lang="en-US" dirty="0">
                <a:latin typeface="Lato"/>
              </a:rPr>
              <a:t>), dark (</a:t>
            </a:r>
            <a:r>
              <a:rPr lang="en-US" dirty="0">
                <a:latin typeface="Lato"/>
                <a:cs typeface="Times"/>
              </a:rPr>
              <a:t>0</a:t>
            </a:r>
            <a:r>
              <a:rPr lang="en-US" i="1" dirty="0">
                <a:latin typeface="Lato"/>
                <a:cs typeface="Times"/>
              </a:rPr>
              <a:t>&lt;v&lt;</a:t>
            </a:r>
            <a:r>
              <a:rPr lang="en-US" dirty="0">
                <a:latin typeface="Lato"/>
                <a:cs typeface="Times"/>
              </a:rPr>
              <a:t>1</a:t>
            </a:r>
            <a:r>
              <a:rPr lang="en-US" dirty="0">
                <a:latin typeface="Lato"/>
              </a:rPr>
              <a:t>), or black (</a:t>
            </a:r>
            <a:r>
              <a:rPr lang="en-US" i="1" dirty="0">
                <a:latin typeface="Lato"/>
                <a:cs typeface="Times"/>
              </a:rPr>
              <a:t>v=</a:t>
            </a:r>
            <a:r>
              <a:rPr lang="en-US" dirty="0">
                <a:latin typeface="Lato"/>
                <a:cs typeface="Times"/>
              </a:rPr>
              <a:t>0</a:t>
            </a:r>
            <a:r>
              <a:rPr lang="en-US" dirty="0">
                <a:latin typeface="Lato"/>
              </a:rPr>
              <a:t>)</a:t>
            </a:r>
          </a:p>
          <a:p>
            <a:pPr marL="285750" indent="-285750">
              <a:buFont typeface="Arial"/>
              <a:buChar char="•"/>
              <a:defRPr/>
            </a:pPr>
            <a:endParaRPr lang="en-US" dirty="0">
              <a:latin typeface="Lato"/>
            </a:endParaRPr>
          </a:p>
          <a:p>
            <a:pPr marL="285750" indent="-285750">
              <a:buFont typeface="Arial"/>
              <a:buChar char="•"/>
              <a:defRPr/>
            </a:pPr>
            <a:endParaRPr lang="en-US" dirty="0">
              <a:latin typeface="Lato"/>
            </a:endParaRPr>
          </a:p>
          <a:p>
            <a:pPr marL="285750" indent="-285750">
              <a:buFont typeface="Arial"/>
              <a:buChar char="•"/>
              <a:defRPr/>
            </a:pPr>
            <a:endParaRPr lang="en-US" dirty="0">
              <a:latin typeface="Lato"/>
            </a:endParaRPr>
          </a:p>
          <a:p>
            <a:pPr marL="285750" indent="-285750">
              <a:buFont typeface="Arial"/>
              <a:buChar char="•"/>
              <a:defRPr/>
            </a:pPr>
            <a:endParaRPr lang="en-US" dirty="0">
              <a:latin typeface="Lato"/>
            </a:endParaRPr>
          </a:p>
          <a:p>
            <a:pPr marL="285750" indent="-285750">
              <a:buFont typeface="Arial"/>
              <a:buChar char="•"/>
              <a:defRPr/>
            </a:pPr>
            <a:endParaRPr lang="en-US" dirty="0">
              <a:latin typeface="Lato"/>
            </a:endParaRPr>
          </a:p>
          <a:p>
            <a:pPr marL="285750" indent="-285750">
              <a:buFont typeface="Arial"/>
              <a:buChar char="•"/>
              <a:defRPr/>
            </a:pPr>
            <a:endParaRPr lang="en-US" dirty="0">
              <a:latin typeface="Lato"/>
            </a:endParaRPr>
          </a:p>
          <a:p>
            <a:pPr marL="285750" indent="-285750">
              <a:buFont typeface="Arial"/>
              <a:buChar char="•"/>
              <a:defRPr/>
            </a:pPr>
            <a:endParaRPr lang="en-US" dirty="0">
              <a:latin typeface="Lato"/>
            </a:endParaRPr>
          </a:p>
          <a:p>
            <a:pPr marL="285750" indent="-285750">
              <a:buFont typeface="Arial"/>
              <a:buChar char="•"/>
              <a:defRPr/>
            </a:pPr>
            <a:endParaRPr lang="en-US" dirty="0">
              <a:latin typeface="Lato"/>
            </a:endParaRPr>
          </a:p>
          <a:p>
            <a:pPr marL="285750" indent="-285750">
              <a:buFont typeface="Arial"/>
              <a:buChar char="•"/>
              <a:defRPr/>
            </a:pPr>
            <a:endParaRPr lang="en-US" dirty="0">
              <a:latin typeface="Lato"/>
            </a:endParaRPr>
          </a:p>
          <a:p>
            <a:pPr marL="285750" indent="-285750">
              <a:buFont typeface="Arial"/>
              <a:buChar char="•"/>
              <a:defRPr/>
            </a:pPr>
            <a:r>
              <a:rPr lang="en-US" dirty="0">
                <a:latin typeface="Lato"/>
              </a:rPr>
              <a:t>HSV widgets: typically specify </a:t>
            </a:r>
            <a:r>
              <a:rPr lang="en-US" i="1" dirty="0">
                <a:latin typeface="Lato"/>
                <a:cs typeface="Times"/>
              </a:rPr>
              <a:t>h</a:t>
            </a:r>
            <a:r>
              <a:rPr lang="en-US" dirty="0">
                <a:latin typeface="Lato"/>
              </a:rPr>
              <a:t> and </a:t>
            </a:r>
            <a:r>
              <a:rPr lang="en-US" i="1" dirty="0">
                <a:latin typeface="Lato"/>
                <a:cs typeface="Times"/>
              </a:rPr>
              <a:t>s</a:t>
            </a:r>
            <a:r>
              <a:rPr lang="en-US" dirty="0">
                <a:latin typeface="Lato"/>
              </a:rPr>
              <a:t> in a 2D canvas and </a:t>
            </a:r>
            <a:r>
              <a:rPr lang="en-US" i="1" dirty="0">
                <a:latin typeface="Lato"/>
                <a:cs typeface="Times"/>
              </a:rPr>
              <a:t>v</a:t>
            </a:r>
            <a:r>
              <a:rPr lang="en-US" dirty="0">
                <a:latin typeface="Lato"/>
              </a:rPr>
              <a:t> separately (slider)</a:t>
            </a:r>
          </a:p>
          <a:p>
            <a:pPr marL="285750" indent="-285750">
              <a:buFont typeface="Arial"/>
              <a:buChar char="•"/>
              <a:defRPr/>
            </a:pPr>
            <a:r>
              <a:rPr lang="en-US" dirty="0">
                <a:latin typeface="Lato"/>
              </a:rPr>
              <a:t>show a ‘surface slice’ in the RGB cube</a:t>
            </a:r>
          </a:p>
        </p:txBody>
      </p:sp>
      <p:graphicFrame>
        <p:nvGraphicFramePr>
          <p:cNvPr id="47107" name="Object 6"/>
          <p:cNvGraphicFramePr>
            <a:graphicFrameLocks noChangeAspect="1"/>
          </p:cNvGraphicFramePr>
          <p:nvPr/>
        </p:nvGraphicFramePr>
        <p:xfrm>
          <a:off x="2154238" y="1905001"/>
          <a:ext cx="1884362" cy="371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6" name="Equation" r:id="rId3" imgW="1155700" imgH="228600" progId="Equation.3">
                  <p:embed/>
                </p:oleObj>
              </mc:Choice>
              <mc:Fallback>
                <p:oleObj name="Equation" r:id="rId3" imgW="1155700" imgH="228600" progId="Equation.3">
                  <p:embed/>
                  <p:pic>
                    <p:nvPicPr>
                      <p:cNvPr id="47107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54238" y="1905001"/>
                        <a:ext cx="1884362" cy="371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710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1" y="3913188"/>
            <a:ext cx="1960563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10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5738" y="3722689"/>
            <a:ext cx="2532062" cy="1938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1" name="Straight Arrow Connector 10"/>
          <p:cNvCxnSpPr/>
          <p:nvPr/>
        </p:nvCxnSpPr>
        <p:spPr>
          <a:xfrm flipV="1">
            <a:off x="4191000" y="4365625"/>
            <a:ext cx="685800" cy="38100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111" name="Rectangle 11"/>
          <p:cNvSpPr>
            <a:spLocks noChangeArrowheads="1"/>
          </p:cNvSpPr>
          <p:nvPr/>
        </p:nvSpPr>
        <p:spPr bwMode="auto">
          <a:xfrm>
            <a:off x="5181600" y="5257801"/>
            <a:ext cx="46513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400" i="1">
                <a:latin typeface="Times" charset="0"/>
                <a:cs typeface="Times" charset="0"/>
              </a:rPr>
              <a:t>v</a:t>
            </a:r>
            <a:r>
              <a:rPr lang="en-US" sz="1400">
                <a:latin typeface="Times" charset="0"/>
                <a:cs typeface="Times" charset="0"/>
              </a:rPr>
              <a:t>=0</a:t>
            </a:r>
            <a:endParaRPr lang="en-US" sz="1400"/>
          </a:p>
        </p:txBody>
      </p:sp>
      <p:sp>
        <p:nvSpPr>
          <p:cNvPr id="47112" name="Rectangle 12"/>
          <p:cNvSpPr>
            <a:spLocks noChangeArrowheads="1"/>
          </p:cNvSpPr>
          <p:nvPr/>
        </p:nvSpPr>
        <p:spPr bwMode="auto">
          <a:xfrm>
            <a:off x="5168900" y="3771901"/>
            <a:ext cx="46513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400" i="1">
                <a:latin typeface="Times" charset="0"/>
                <a:cs typeface="Times" charset="0"/>
              </a:rPr>
              <a:t>v</a:t>
            </a:r>
            <a:r>
              <a:rPr lang="en-US" sz="1400">
                <a:latin typeface="Times" charset="0"/>
                <a:cs typeface="Times" charset="0"/>
              </a:rPr>
              <a:t>=1</a:t>
            </a:r>
            <a:endParaRPr lang="en-US" sz="1400"/>
          </a:p>
        </p:txBody>
      </p:sp>
      <p:sp>
        <p:nvSpPr>
          <p:cNvPr id="47113" name="Rectangle 13"/>
          <p:cNvSpPr>
            <a:spLocks noChangeArrowheads="1"/>
          </p:cNvSpPr>
          <p:nvPr/>
        </p:nvSpPr>
        <p:spPr bwMode="auto">
          <a:xfrm>
            <a:off x="3733801" y="4591051"/>
            <a:ext cx="45561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400" i="1">
                <a:latin typeface="Times" charset="0"/>
                <a:cs typeface="Times" charset="0"/>
              </a:rPr>
              <a:t>s</a:t>
            </a:r>
            <a:r>
              <a:rPr lang="en-US" sz="1400">
                <a:latin typeface="Times" charset="0"/>
                <a:cs typeface="Times" charset="0"/>
              </a:rPr>
              <a:t>=0</a:t>
            </a:r>
            <a:endParaRPr lang="en-US" sz="1400"/>
          </a:p>
        </p:txBody>
      </p:sp>
      <p:sp>
        <p:nvSpPr>
          <p:cNvPr id="47114" name="Rectangle 14"/>
          <p:cNvSpPr>
            <a:spLocks noChangeArrowheads="1"/>
          </p:cNvSpPr>
          <p:nvPr/>
        </p:nvSpPr>
        <p:spPr bwMode="auto">
          <a:xfrm>
            <a:off x="4627563" y="4092575"/>
            <a:ext cx="455612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400" i="1">
                <a:latin typeface="Times" charset="0"/>
                <a:cs typeface="Times" charset="0"/>
              </a:rPr>
              <a:t>s</a:t>
            </a:r>
            <a:r>
              <a:rPr lang="en-US" sz="1400">
                <a:latin typeface="Times" charset="0"/>
                <a:cs typeface="Times" charset="0"/>
              </a:rPr>
              <a:t>=1</a:t>
            </a:r>
            <a:endParaRPr lang="en-US" sz="1400"/>
          </a:p>
        </p:txBody>
      </p:sp>
      <p:sp>
        <p:nvSpPr>
          <p:cNvPr id="16" name="Arc 15"/>
          <p:cNvSpPr/>
          <p:nvPr/>
        </p:nvSpPr>
        <p:spPr>
          <a:xfrm rot="18640285">
            <a:off x="3157538" y="3916363"/>
            <a:ext cx="1824038" cy="1611313"/>
          </a:xfrm>
          <a:prstGeom prst="arc">
            <a:avLst/>
          </a:prstGeom>
          <a:ln>
            <a:solidFill>
              <a:srgbClr val="000000"/>
            </a:solidFill>
            <a:headEnd type="stealth"/>
            <a:tailEnd type="stealt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7116" name="Rectangle 16"/>
          <p:cNvSpPr>
            <a:spLocks noChangeArrowheads="1"/>
          </p:cNvSpPr>
          <p:nvPr/>
        </p:nvSpPr>
        <p:spPr bwMode="auto">
          <a:xfrm>
            <a:off x="3851275" y="3579814"/>
            <a:ext cx="27443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400" i="1">
                <a:latin typeface="Times" charset="0"/>
                <a:cs typeface="Times" charset="0"/>
              </a:rPr>
              <a:t>h</a:t>
            </a:r>
            <a:endParaRPr lang="en-US" sz="1400"/>
          </a:p>
        </p:txBody>
      </p:sp>
      <p:sp>
        <p:nvSpPr>
          <p:cNvPr id="18" name="Rectangle 17"/>
          <p:cNvSpPr/>
          <p:nvPr/>
        </p:nvSpPr>
        <p:spPr>
          <a:xfrm>
            <a:off x="2074864" y="4559300"/>
            <a:ext cx="11591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color wheel</a:t>
            </a:r>
          </a:p>
        </p:txBody>
      </p:sp>
      <p:sp>
        <p:nvSpPr>
          <p:cNvPr id="19" name="Rectangle 18"/>
          <p:cNvSpPr/>
          <p:nvPr/>
        </p:nvSpPr>
        <p:spPr>
          <a:xfrm>
            <a:off x="8955089" y="4419601"/>
            <a:ext cx="140968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color wheel</a:t>
            </a:r>
          </a:p>
          <a:p>
            <a:pPr>
              <a:defRPr/>
            </a:pP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stretched onto</a:t>
            </a:r>
          </a:p>
          <a:p>
            <a:pPr>
              <a:defRPr/>
            </a:pP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a square</a:t>
            </a:r>
          </a:p>
        </p:txBody>
      </p:sp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1524001" y="228600"/>
            <a:ext cx="8913813" cy="914400"/>
          </a:xfrm>
        </p:spPr>
        <p:txBody>
          <a:bodyPr>
            <a:normAutofit/>
          </a:bodyPr>
          <a:lstStyle/>
          <a:p>
            <a:r>
              <a:rPr lang="en-US" dirty="0">
                <a:latin typeface="Lato"/>
              </a:rPr>
              <a:t>HSV Color Space</a:t>
            </a:r>
          </a:p>
        </p:txBody>
      </p:sp>
    </p:spTree>
    <p:extLst>
      <p:ext uri="{BB962C8B-B14F-4D97-AF65-F5344CB8AC3E}">
        <p14:creationId xmlns:p14="http://schemas.microsoft.com/office/powerpoint/2010/main" val="24745257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Lato"/>
              </a:rPr>
              <a:t>Advantages and Disadvantages</a:t>
            </a:r>
          </a:p>
        </p:txBody>
      </p:sp>
      <p:pic>
        <p:nvPicPr>
          <p:cNvPr id="5" name="ClipArt Placeholder 4" descr="Unintuitive-rgb.png"/>
          <p:cNvPicPr>
            <a:picLocks noGrp="1" noChangeAspect="1"/>
          </p:cNvPicPr>
          <p:nvPr>
            <p:ph type="clipArt"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486" b="-37401"/>
          <a:stretch/>
        </p:blipFill>
        <p:spPr>
          <a:xfrm>
            <a:off x="3233622" y="2081657"/>
            <a:ext cx="4038600" cy="987905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47479" y="1600201"/>
            <a:ext cx="8563322" cy="4525963"/>
          </a:xfrm>
        </p:spPr>
        <p:txBody>
          <a:bodyPr/>
          <a:lstStyle/>
          <a:p>
            <a:r>
              <a:rPr lang="en-US" dirty="0">
                <a:latin typeface="Lato"/>
              </a:rPr>
              <a:t>More intuitive than RGB</a:t>
            </a:r>
          </a:p>
          <a:p>
            <a:endParaRPr lang="en-US" dirty="0">
              <a:latin typeface="Lato"/>
            </a:endParaRPr>
          </a:p>
          <a:p>
            <a:endParaRPr lang="en-US" dirty="0">
              <a:latin typeface="Lato"/>
            </a:endParaRPr>
          </a:p>
          <a:p>
            <a:endParaRPr lang="en-US" dirty="0">
              <a:latin typeface="Lato"/>
            </a:endParaRPr>
          </a:p>
          <a:p>
            <a:endParaRPr lang="en-US" dirty="0">
              <a:latin typeface="Lato"/>
            </a:endParaRPr>
          </a:p>
          <a:p>
            <a:r>
              <a:rPr lang="en-US" dirty="0">
                <a:latin typeface="Lato"/>
              </a:rPr>
              <a:t>On the other hand it’s still not perceptually defined</a:t>
            </a:r>
          </a:p>
          <a:p>
            <a:pPr marL="457200" lvl="1" indent="0">
              <a:buNone/>
            </a:pPr>
            <a:endParaRPr lang="en-US" dirty="0">
              <a:latin typeface="Lato"/>
            </a:endParaRPr>
          </a:p>
          <a:p>
            <a:pPr marL="349250" lvl="1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9331" y="1902096"/>
            <a:ext cx="1960563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141500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6387" y="357589"/>
            <a:ext cx="8913813" cy="914400"/>
          </a:xfrm>
        </p:spPr>
        <p:txBody>
          <a:bodyPr>
            <a:normAutofit/>
          </a:bodyPr>
          <a:lstStyle/>
          <a:p>
            <a:r>
              <a:rPr lang="en-US" dirty="0"/>
              <a:t>RGB to HSV conversion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438457"/>
            <a:ext cx="6977965" cy="5267143"/>
          </a:xfrm>
        </p:spPr>
        <p:txBody>
          <a:bodyPr>
            <a:normAutofit/>
          </a:bodyPr>
          <a:lstStyle/>
          <a:p>
            <a:pPr>
              <a:buNone/>
            </a:pPr>
            <a:endParaRPr lang="en-US" dirty="0"/>
          </a:p>
          <a:p>
            <a:r>
              <a:rPr lang="en-US" dirty="0"/>
              <a:t>Hue [0,360] is angle about color wheel</a:t>
            </a:r>
          </a:p>
          <a:p>
            <a:pPr lvl="1">
              <a:buNone/>
            </a:pPr>
            <a:r>
              <a:rPr lang="en-US" sz="2000" dirty="0"/>
              <a:t>0</a:t>
            </a:r>
            <a:r>
              <a:rPr lang="en-US" sz="2000" dirty="0">
                <a:latin typeface="Times New Roman"/>
                <a:cs typeface="Times New Roman"/>
                <a:sym typeface="Symbol"/>
              </a:rPr>
              <a:t></a:t>
            </a:r>
            <a:r>
              <a:rPr lang="en-US" sz="2000" dirty="0"/>
              <a:t> = red, 60</a:t>
            </a:r>
            <a:r>
              <a:rPr lang="en-US" sz="2000" dirty="0">
                <a:cs typeface="Times New Roman"/>
                <a:sym typeface="Symbol"/>
              </a:rPr>
              <a:t></a:t>
            </a:r>
            <a:r>
              <a:rPr lang="en-US" sz="2000" dirty="0"/>
              <a:t> = yellow, 120</a:t>
            </a:r>
            <a:r>
              <a:rPr lang="en-US" sz="2000" dirty="0">
                <a:cs typeface="Times New Roman"/>
                <a:sym typeface="Symbol"/>
              </a:rPr>
              <a:t></a:t>
            </a:r>
            <a:r>
              <a:rPr lang="en-US" sz="2000" dirty="0"/>
              <a:t> = green,</a:t>
            </a:r>
          </a:p>
          <a:p>
            <a:pPr lvl="1">
              <a:buNone/>
            </a:pPr>
            <a:r>
              <a:rPr lang="en-US" sz="2000" dirty="0"/>
              <a:t>180</a:t>
            </a:r>
            <a:r>
              <a:rPr lang="en-US" sz="2000" dirty="0">
                <a:cs typeface="Times New Roman"/>
                <a:sym typeface="Symbol"/>
              </a:rPr>
              <a:t></a:t>
            </a:r>
            <a:r>
              <a:rPr lang="en-US" sz="2000" dirty="0"/>
              <a:t> = cyan, 240</a:t>
            </a:r>
            <a:r>
              <a:rPr lang="en-US" sz="2000" dirty="0">
                <a:cs typeface="Times New Roman"/>
                <a:sym typeface="Symbol"/>
              </a:rPr>
              <a:t></a:t>
            </a:r>
            <a:r>
              <a:rPr lang="en-US" sz="2000" dirty="0"/>
              <a:t> = blue, 300</a:t>
            </a:r>
            <a:r>
              <a:rPr lang="en-US" sz="2000" dirty="0">
                <a:cs typeface="Times New Roman"/>
                <a:sym typeface="Symbol"/>
              </a:rPr>
              <a:t></a:t>
            </a:r>
            <a:r>
              <a:rPr lang="en-US" sz="2000" dirty="0"/>
              <a:t> = magenta</a:t>
            </a:r>
            <a:br>
              <a:rPr lang="en-US" sz="2000" dirty="0"/>
            </a:br>
            <a:endParaRPr lang="en-US" dirty="0"/>
          </a:p>
          <a:p>
            <a:r>
              <a:rPr lang="en-US" dirty="0"/>
              <a:t>Saturation [0,1] is distance from gray</a:t>
            </a:r>
          </a:p>
          <a:p>
            <a:pPr marL="457200" lvl="1" indent="0">
              <a:buNone/>
            </a:pPr>
            <a:r>
              <a:rPr lang="en-US" dirty="0"/>
              <a:t>S = (</a:t>
            </a:r>
            <a:r>
              <a:rPr lang="en-US" dirty="0" err="1"/>
              <a:t>maxRGB</a:t>
            </a:r>
            <a:r>
              <a:rPr lang="en-US" dirty="0"/>
              <a:t> – </a:t>
            </a:r>
            <a:r>
              <a:rPr lang="en-US" dirty="0" err="1"/>
              <a:t>minRGB</a:t>
            </a:r>
            <a:r>
              <a:rPr lang="en-US" dirty="0"/>
              <a:t>)/</a:t>
            </a:r>
            <a:r>
              <a:rPr lang="en-US" dirty="0" err="1"/>
              <a:t>maxRGB</a:t>
            </a:r>
            <a:br>
              <a:rPr lang="en-US" dirty="0"/>
            </a:br>
            <a:endParaRPr lang="en-US" dirty="0"/>
          </a:p>
          <a:p>
            <a:r>
              <a:rPr lang="en-US" dirty="0"/>
              <a:t>Value [0,1] is distance from black</a:t>
            </a:r>
          </a:p>
          <a:p>
            <a:pPr marL="457200" lvl="1" indent="0">
              <a:buNone/>
            </a:pPr>
            <a:r>
              <a:rPr lang="en-US" dirty="0"/>
              <a:t>V = </a:t>
            </a:r>
            <a:r>
              <a:rPr lang="en-US" dirty="0" err="1"/>
              <a:t>maxRGB</a:t>
            </a:r>
            <a:br>
              <a:rPr lang="en-US" dirty="0"/>
            </a:br>
            <a:endParaRPr lang="en-US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985000" y="152400"/>
            <a:ext cx="3454400" cy="259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Rectangle 5"/>
          <p:cNvSpPr/>
          <p:nvPr/>
        </p:nvSpPr>
        <p:spPr bwMode="auto">
          <a:xfrm flipH="1">
            <a:off x="6934200" y="2743200"/>
            <a:ext cx="4038600" cy="1905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</a:pPr>
            <a:r>
              <a:rPr lang="en-US" dirty="0">
                <a:latin typeface="Symbol" pitchFamily="18" charset="2"/>
              </a:rPr>
              <a:t>D</a:t>
            </a:r>
            <a:r>
              <a:rPr lang="en-US" dirty="0">
                <a:latin typeface="Times New Roman" pitchFamily="18" charset="0"/>
              </a:rPr>
              <a:t> = </a:t>
            </a:r>
            <a:r>
              <a:rPr lang="en-US" dirty="0" err="1">
                <a:latin typeface="Times New Roman" pitchFamily="18" charset="0"/>
              </a:rPr>
              <a:t>maxRGB</a:t>
            </a:r>
            <a:r>
              <a:rPr lang="en-US" dirty="0">
                <a:latin typeface="Times New Roman" pitchFamily="18" charset="0"/>
              </a:rPr>
              <a:t> – </a:t>
            </a:r>
            <a:r>
              <a:rPr lang="en-US" dirty="0" err="1">
                <a:latin typeface="Times New Roman" pitchFamily="18" charset="0"/>
              </a:rPr>
              <a:t>minRGB</a:t>
            </a:r>
            <a:endParaRPr lang="en-US" dirty="0">
              <a:latin typeface="Times New Roman" pitchFamily="18" charset="0"/>
            </a:endParaRPr>
          </a:p>
          <a:p>
            <a:pPr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</a:pPr>
            <a:r>
              <a:rPr lang="en-US" dirty="0">
                <a:latin typeface="Times New Roman" pitchFamily="18" charset="0"/>
              </a:rPr>
              <a:t>if </a:t>
            </a:r>
            <a:r>
              <a:rPr lang="en-US" dirty="0" err="1">
                <a:latin typeface="Times New Roman" pitchFamily="18" charset="0"/>
              </a:rPr>
              <a:t>maxRGB</a:t>
            </a:r>
            <a:r>
              <a:rPr lang="en-US" dirty="0">
                <a:latin typeface="Times New Roman" pitchFamily="18" charset="0"/>
              </a:rPr>
              <a:t> == R </a:t>
            </a:r>
            <a:r>
              <a:rPr lang="en-US" dirty="0">
                <a:latin typeface="Times New Roman" pitchFamily="18" charset="0"/>
                <a:sym typeface="Wingdings" pitchFamily="2" charset="2"/>
              </a:rPr>
              <a:t></a:t>
            </a:r>
            <a:r>
              <a:rPr lang="en-US" dirty="0">
                <a:latin typeface="Times New Roman" pitchFamily="18" charset="0"/>
              </a:rPr>
              <a:t> H = (G – B)/</a:t>
            </a:r>
            <a:r>
              <a:rPr lang="en-US" dirty="0">
                <a:latin typeface="Symbol" pitchFamily="18" charset="2"/>
              </a:rPr>
              <a:t>D</a:t>
            </a:r>
          </a:p>
          <a:p>
            <a:pPr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</a:pPr>
            <a:r>
              <a:rPr lang="en-US" dirty="0">
                <a:latin typeface="Times New Roman" pitchFamily="18" charset="0"/>
              </a:rPr>
              <a:t>if </a:t>
            </a:r>
            <a:r>
              <a:rPr lang="en-US" dirty="0" err="1">
                <a:latin typeface="Times New Roman" pitchFamily="18" charset="0"/>
              </a:rPr>
              <a:t>maxRGB</a:t>
            </a:r>
            <a:r>
              <a:rPr lang="en-US" dirty="0">
                <a:latin typeface="Times New Roman" pitchFamily="18" charset="0"/>
              </a:rPr>
              <a:t> == G </a:t>
            </a:r>
            <a:r>
              <a:rPr lang="en-US" dirty="0">
                <a:latin typeface="Times New Roman" pitchFamily="18" charset="0"/>
                <a:sym typeface="Wingdings" pitchFamily="2" charset="2"/>
              </a:rPr>
              <a:t></a:t>
            </a:r>
            <a:r>
              <a:rPr lang="en-US" dirty="0">
                <a:latin typeface="Times New Roman" pitchFamily="18" charset="0"/>
              </a:rPr>
              <a:t> H = 2+(B – R)/</a:t>
            </a:r>
            <a:r>
              <a:rPr lang="en-US" dirty="0">
                <a:latin typeface="Symbol" pitchFamily="18" charset="2"/>
              </a:rPr>
              <a:t>D</a:t>
            </a:r>
          </a:p>
          <a:p>
            <a:pPr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</a:pPr>
            <a:r>
              <a:rPr lang="en-US" dirty="0">
                <a:latin typeface="Times New Roman" pitchFamily="18" charset="0"/>
              </a:rPr>
              <a:t>If </a:t>
            </a:r>
            <a:r>
              <a:rPr lang="en-US" dirty="0" err="1">
                <a:latin typeface="Times New Roman" pitchFamily="18" charset="0"/>
              </a:rPr>
              <a:t>maxRGB</a:t>
            </a:r>
            <a:r>
              <a:rPr lang="en-US" dirty="0">
                <a:latin typeface="Times New Roman" pitchFamily="18" charset="0"/>
              </a:rPr>
              <a:t> == B </a:t>
            </a:r>
            <a:r>
              <a:rPr lang="en-US" dirty="0">
                <a:latin typeface="Times New Roman" pitchFamily="18" charset="0"/>
                <a:sym typeface="Wingdings" pitchFamily="2" charset="2"/>
              </a:rPr>
              <a:t></a:t>
            </a:r>
            <a:r>
              <a:rPr lang="en-US" dirty="0">
                <a:latin typeface="Times New Roman" pitchFamily="18" charset="0"/>
              </a:rPr>
              <a:t> H =4+ (R – G)/</a:t>
            </a:r>
            <a:r>
              <a:rPr lang="en-US" dirty="0">
                <a:latin typeface="Symbol" pitchFamily="18" charset="2"/>
              </a:rPr>
              <a:t>D</a:t>
            </a:r>
          </a:p>
          <a:p>
            <a:pPr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</a:pPr>
            <a:r>
              <a:rPr lang="en-US" dirty="0">
                <a:latin typeface="Times New Roman" pitchFamily="18" charset="0"/>
              </a:rPr>
              <a:t>H = (60*H) mod 360</a:t>
            </a:r>
            <a:endParaRPr lang="en-US" dirty="0">
              <a:latin typeface="Symbol" pitchFamily="18" charset="2"/>
            </a:endParaRPr>
          </a:p>
          <a:p>
            <a:pPr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</a:pPr>
            <a:endParaRPr lang="en-US" dirty="0">
              <a:latin typeface="Times New Roman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9648056" y="2237602"/>
            <a:ext cx="8675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Eric Pierce</a:t>
            </a:r>
          </a:p>
        </p:txBody>
      </p:sp>
    </p:spTree>
    <p:extLst>
      <p:ext uri="{BB962C8B-B14F-4D97-AF65-F5344CB8AC3E}">
        <p14:creationId xmlns:p14="http://schemas.microsoft.com/office/powerpoint/2010/main" val="40090884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29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818" y="1481559"/>
            <a:ext cx="5861182" cy="3430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130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399" y="1481559"/>
            <a:ext cx="5583479" cy="3430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1752600" y="6400800"/>
            <a:ext cx="8686800" cy="4603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34288"/>
            <a:ext cx="10972800" cy="1143000"/>
          </a:xfrm>
        </p:spPr>
        <p:txBody>
          <a:bodyPr/>
          <a:lstStyle/>
          <a:p>
            <a:r>
              <a:rPr lang="en-US" dirty="0">
                <a:latin typeface="Lato" panose="020F0502020204030203"/>
              </a:rPr>
              <a:t>HSV to RGB and back</a:t>
            </a:r>
            <a:r>
              <a:rPr lang="en-US" dirty="0"/>
              <a:t>….</a:t>
            </a:r>
          </a:p>
        </p:txBody>
      </p:sp>
    </p:spTree>
    <p:extLst>
      <p:ext uri="{BB962C8B-B14F-4D97-AF65-F5344CB8AC3E}">
        <p14:creationId xmlns:p14="http://schemas.microsoft.com/office/powerpoint/2010/main" val="3808179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EDD275-8F2C-4343-B430-4FBC20AB9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ato"/>
              </a:rPr>
              <a:t>HSL Color Space</a:t>
            </a:r>
          </a:p>
        </p:txBody>
      </p:sp>
      <p:pic>
        <p:nvPicPr>
          <p:cNvPr id="5" name="Online Image Placeholder 4">
            <a:extLst>
              <a:ext uri="{FF2B5EF4-FFF2-40B4-BE49-F238E27FC236}">
                <a16:creationId xmlns:a16="http://schemas.microsoft.com/office/drawing/2014/main" id="{1E5B0101-CBF5-4387-BF24-F54BA218E1DB}"/>
              </a:ext>
            </a:extLst>
          </p:cNvPr>
          <p:cNvPicPr>
            <a:picLocks noGrp="1" noChangeAspect="1"/>
          </p:cNvPicPr>
          <p:nvPr>
            <p:ph type="clipArt" sz="half" idx="1"/>
          </p:nvPr>
        </p:nvPicPr>
        <p:blipFill>
          <a:blip r:embed="rId2"/>
          <a:stretch>
            <a:fillRect/>
          </a:stretch>
        </p:blipFill>
        <p:spPr>
          <a:xfrm>
            <a:off x="609600" y="1843881"/>
            <a:ext cx="5384800" cy="4038600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82B4F5-7EBD-433E-B310-246D61802D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97600" y="1600201"/>
            <a:ext cx="5639266" cy="4525963"/>
          </a:xfrm>
        </p:spPr>
        <p:txBody>
          <a:bodyPr/>
          <a:lstStyle/>
          <a:p>
            <a:r>
              <a:rPr lang="en-US" dirty="0"/>
              <a:t>Hue, Saturation, and Lightness</a:t>
            </a:r>
          </a:p>
          <a:p>
            <a:r>
              <a:rPr lang="en-US" dirty="0"/>
              <a:t>Similar to HSV….but….</a:t>
            </a:r>
          </a:p>
          <a:p>
            <a:r>
              <a:rPr lang="en-US" dirty="0"/>
              <a:t>Saturated colors (S=1) occur at L = ½</a:t>
            </a:r>
          </a:p>
          <a:p>
            <a:r>
              <a:rPr lang="en-US" dirty="0"/>
              <a:t>Often uses with S and L in [0,100]</a:t>
            </a:r>
          </a:p>
          <a:p>
            <a:pPr lvl="1"/>
            <a:r>
              <a:rPr lang="en-US" dirty="0"/>
              <a:t>Saturation at L =50</a:t>
            </a:r>
          </a:p>
          <a:p>
            <a:r>
              <a:rPr lang="en-US" dirty="0"/>
              <a:t>Visualized as a double cone 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170E11F-DD7C-4566-A5F8-C837A65D03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5927" y="4609357"/>
            <a:ext cx="1954460" cy="1974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700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-222191" y="473909"/>
            <a:ext cx="13458914" cy="5539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593090">
              <a:lnSpc>
                <a:spcPct val="100000"/>
              </a:lnSpc>
            </a:pPr>
            <a:r>
              <a:rPr lang="en-US" sz="3600" dirty="0">
                <a:latin typeface="Century Gothic"/>
                <a:cs typeface="Century Gothic"/>
              </a:rPr>
              <a:t>More on Mixing Light: </a:t>
            </a:r>
            <a:r>
              <a:rPr sz="3600" dirty="0" err="1">
                <a:latin typeface="Century Gothic"/>
                <a:cs typeface="Century Gothic"/>
              </a:rPr>
              <a:t>Gras</a:t>
            </a:r>
            <a:r>
              <a:rPr sz="3600" spc="-15" dirty="0" err="1">
                <a:latin typeface="Century Gothic"/>
                <a:cs typeface="Century Gothic"/>
              </a:rPr>
              <a:t>s</a:t>
            </a:r>
            <a:r>
              <a:rPr sz="3600" dirty="0" err="1">
                <a:latin typeface="Century Gothic"/>
                <a:cs typeface="Century Gothic"/>
              </a:rPr>
              <a:t>mann</a:t>
            </a:r>
            <a:r>
              <a:rPr sz="3600" spc="-15" dirty="0" err="1">
                <a:latin typeface="Century Gothic"/>
                <a:cs typeface="Century Gothic"/>
              </a:rPr>
              <a:t>’</a:t>
            </a:r>
            <a:r>
              <a:rPr sz="3600" dirty="0" err="1">
                <a:latin typeface="Century Gothic"/>
                <a:cs typeface="Century Gothic"/>
              </a:rPr>
              <a:t>s</a:t>
            </a:r>
            <a:r>
              <a:rPr sz="3600" spc="40" dirty="0">
                <a:latin typeface="Century Gothic"/>
                <a:cs typeface="Century Gothic"/>
              </a:rPr>
              <a:t> </a:t>
            </a:r>
            <a:r>
              <a:rPr sz="3600" dirty="0"/>
              <a:t>Law</a:t>
            </a:r>
            <a:r>
              <a:rPr lang="en-US" sz="3600" dirty="0"/>
              <a:t> (one of…)</a:t>
            </a:r>
            <a:endParaRPr sz="3600" dirty="0"/>
          </a:p>
        </p:txBody>
      </p:sp>
      <p:sp>
        <p:nvSpPr>
          <p:cNvPr id="4" name="object 4"/>
          <p:cNvSpPr txBox="1"/>
          <p:nvPr/>
        </p:nvSpPr>
        <p:spPr>
          <a:xfrm>
            <a:off x="115747" y="2002420"/>
            <a:ext cx="11829326" cy="260840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800" spc="-20" dirty="0">
                <a:latin typeface="Century Gothic"/>
                <a:cs typeface="Century Gothic"/>
              </a:rPr>
              <a:t>Chromat</a:t>
            </a:r>
            <a:r>
              <a:rPr sz="2800" dirty="0">
                <a:latin typeface="Century Gothic"/>
                <a:cs typeface="Century Gothic"/>
              </a:rPr>
              <a:t>i</a:t>
            </a:r>
            <a:r>
              <a:rPr sz="2800" spc="-20" dirty="0">
                <a:latin typeface="Century Gothic"/>
                <a:cs typeface="Century Gothic"/>
              </a:rPr>
              <a:t>c</a:t>
            </a:r>
            <a:r>
              <a:rPr sz="2800" dirty="0">
                <a:latin typeface="Century Gothic"/>
                <a:cs typeface="Century Gothic"/>
              </a:rPr>
              <a:t> </a:t>
            </a:r>
            <a:r>
              <a:rPr sz="2800" spc="-20" dirty="0">
                <a:latin typeface="Century Gothic"/>
                <a:cs typeface="Century Gothic"/>
              </a:rPr>
              <a:t>s</a:t>
            </a:r>
            <a:r>
              <a:rPr sz="2800" spc="-35" dirty="0">
                <a:latin typeface="Century Gothic"/>
                <a:cs typeface="Century Gothic"/>
              </a:rPr>
              <a:t>e</a:t>
            </a:r>
            <a:r>
              <a:rPr sz="2800" spc="-15" dirty="0">
                <a:latin typeface="Century Gothic"/>
                <a:cs typeface="Century Gothic"/>
              </a:rPr>
              <a:t>nsation</a:t>
            </a:r>
            <a:r>
              <a:rPr sz="2800" spc="40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entury Gothic"/>
                <a:cs typeface="Century Gothic"/>
              </a:rPr>
              <a:t>i</a:t>
            </a:r>
            <a:r>
              <a:rPr sz="2800" spc="-15" dirty="0">
                <a:latin typeface="Century Gothic"/>
                <a:cs typeface="Century Gothic"/>
              </a:rPr>
              <a:t>s l</a:t>
            </a:r>
            <a:r>
              <a:rPr sz="2800" dirty="0">
                <a:latin typeface="Century Gothic"/>
                <a:cs typeface="Century Gothic"/>
              </a:rPr>
              <a:t>i</a:t>
            </a:r>
            <a:r>
              <a:rPr sz="2800" spc="-20" dirty="0">
                <a:latin typeface="Century Gothic"/>
                <a:cs typeface="Century Gothic"/>
              </a:rPr>
              <a:t>ne</a:t>
            </a:r>
            <a:r>
              <a:rPr sz="2800" spc="-30" dirty="0">
                <a:latin typeface="Century Gothic"/>
                <a:cs typeface="Century Gothic"/>
              </a:rPr>
              <a:t>a</a:t>
            </a:r>
            <a:r>
              <a:rPr sz="2800" spc="-10" dirty="0">
                <a:latin typeface="Century Gothic"/>
                <a:cs typeface="Century Gothic"/>
              </a:rPr>
              <a:t>r</a:t>
            </a:r>
            <a:endParaRPr sz="2800" dirty="0">
              <a:latin typeface="Century Gothic"/>
              <a:cs typeface="Century Gothic"/>
            </a:endParaRPr>
          </a:p>
          <a:p>
            <a:pPr marL="361315">
              <a:buClr>
                <a:srgbClr val="E3C401"/>
              </a:buClr>
              <a:tabLst>
                <a:tab pos="699135" algn="l"/>
              </a:tabLst>
            </a:pPr>
            <a:br>
              <a:rPr lang="en-US" sz="3450" dirty="0">
                <a:latin typeface="Times New Roman"/>
                <a:cs typeface="Times New Roman"/>
              </a:rPr>
            </a:br>
            <a:r>
              <a:rPr sz="2400" dirty="0">
                <a:latin typeface="Century Gothic"/>
                <a:cs typeface="Century Gothic"/>
              </a:rPr>
              <a:t>L</a:t>
            </a:r>
            <a:r>
              <a:rPr sz="2400" spc="20" dirty="0">
                <a:latin typeface="Century Gothic"/>
                <a:cs typeface="Century Gothic"/>
              </a:rPr>
              <a:t>i</a:t>
            </a:r>
            <a:r>
              <a:rPr sz="2400" spc="-20" dirty="0">
                <a:latin typeface="Century Gothic"/>
                <a:cs typeface="Century Gothic"/>
              </a:rPr>
              <a:t>g</a:t>
            </a:r>
            <a:r>
              <a:rPr sz="2400" spc="-10" dirty="0">
                <a:latin typeface="Century Gothic"/>
                <a:cs typeface="Century Gothic"/>
              </a:rPr>
              <a:t>ht</a:t>
            </a:r>
            <a:r>
              <a:rPr sz="2400" spc="-35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1</a:t>
            </a:r>
            <a:r>
              <a:rPr sz="2400" spc="-5" dirty="0">
                <a:latin typeface="Century Gothic"/>
                <a:cs typeface="Century Gothic"/>
              </a:rPr>
              <a:t> </a:t>
            </a:r>
            <a:r>
              <a:rPr sz="2400" spc="25" dirty="0">
                <a:latin typeface="Century Gothic"/>
                <a:cs typeface="Century Gothic"/>
              </a:rPr>
              <a:t>i</a:t>
            </a:r>
            <a:r>
              <a:rPr sz="2400" dirty="0">
                <a:latin typeface="Century Gothic"/>
                <a:cs typeface="Century Gothic"/>
              </a:rPr>
              <a:t>s</a:t>
            </a:r>
            <a:r>
              <a:rPr sz="2400" spc="-20" dirty="0">
                <a:latin typeface="Century Gothic"/>
                <a:cs typeface="Century Gothic"/>
              </a:rPr>
              <a:t> </a:t>
            </a:r>
            <a:r>
              <a:rPr sz="2400" spc="-5" dirty="0">
                <a:latin typeface="Century Gothic"/>
                <a:cs typeface="Century Gothic"/>
              </a:rPr>
              <a:t>(R</a:t>
            </a:r>
            <a:r>
              <a:rPr sz="2400" dirty="0">
                <a:latin typeface="Century Gothic"/>
                <a:cs typeface="Century Gothic"/>
              </a:rPr>
              <a:t>1</a:t>
            </a:r>
            <a:r>
              <a:rPr sz="2400" spc="-40" dirty="0">
                <a:latin typeface="Century Gothic"/>
                <a:cs typeface="Century Gothic"/>
              </a:rPr>
              <a:t>,</a:t>
            </a:r>
            <a:r>
              <a:rPr lang="en-US" sz="2400" spc="-40" dirty="0">
                <a:latin typeface="Century Gothic"/>
                <a:cs typeface="Century Gothic"/>
              </a:rPr>
              <a:t> </a:t>
            </a:r>
            <a:r>
              <a:rPr sz="2400" spc="-5" dirty="0">
                <a:latin typeface="Century Gothic"/>
                <a:cs typeface="Century Gothic"/>
              </a:rPr>
              <a:t>G1</a:t>
            </a:r>
            <a:r>
              <a:rPr sz="2400" spc="-25" dirty="0">
                <a:latin typeface="Century Gothic"/>
                <a:cs typeface="Century Gothic"/>
              </a:rPr>
              <a:t>,</a:t>
            </a:r>
            <a:r>
              <a:rPr lang="en-US" sz="2400" spc="-25" dirty="0">
                <a:latin typeface="Century Gothic"/>
                <a:cs typeface="Century Gothic"/>
              </a:rPr>
              <a:t> </a:t>
            </a:r>
            <a:r>
              <a:rPr sz="2400" spc="-5" dirty="0">
                <a:latin typeface="Century Gothic"/>
                <a:cs typeface="Century Gothic"/>
              </a:rPr>
              <a:t>B</a:t>
            </a:r>
            <a:r>
              <a:rPr sz="2400" spc="15" dirty="0">
                <a:latin typeface="Century Gothic"/>
                <a:cs typeface="Century Gothic"/>
              </a:rPr>
              <a:t>1</a:t>
            </a:r>
            <a:r>
              <a:rPr sz="2400" dirty="0">
                <a:latin typeface="Century Gothic"/>
                <a:cs typeface="Century Gothic"/>
              </a:rPr>
              <a:t>)</a:t>
            </a:r>
          </a:p>
          <a:p>
            <a:pPr marL="361315">
              <a:spcBef>
                <a:spcPts val="600"/>
              </a:spcBef>
              <a:buClr>
                <a:srgbClr val="E3C401"/>
              </a:buClr>
              <a:tabLst>
                <a:tab pos="699135" algn="l"/>
              </a:tabLst>
            </a:pPr>
            <a:r>
              <a:rPr sz="2400" dirty="0">
                <a:latin typeface="Century Gothic"/>
                <a:cs typeface="Century Gothic"/>
              </a:rPr>
              <a:t>L</a:t>
            </a:r>
            <a:r>
              <a:rPr sz="2400" spc="20" dirty="0">
                <a:latin typeface="Century Gothic"/>
                <a:cs typeface="Century Gothic"/>
              </a:rPr>
              <a:t>i</a:t>
            </a:r>
            <a:r>
              <a:rPr sz="2400" spc="-20" dirty="0">
                <a:latin typeface="Century Gothic"/>
                <a:cs typeface="Century Gothic"/>
              </a:rPr>
              <a:t>g</a:t>
            </a:r>
            <a:r>
              <a:rPr sz="2400" spc="-10" dirty="0">
                <a:latin typeface="Century Gothic"/>
                <a:cs typeface="Century Gothic"/>
              </a:rPr>
              <a:t>ht</a:t>
            </a:r>
            <a:r>
              <a:rPr sz="2400" spc="-35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2</a:t>
            </a:r>
            <a:r>
              <a:rPr sz="2400" spc="-5" dirty="0">
                <a:latin typeface="Century Gothic"/>
                <a:cs typeface="Century Gothic"/>
              </a:rPr>
              <a:t> </a:t>
            </a:r>
            <a:r>
              <a:rPr sz="2400" spc="25" dirty="0">
                <a:latin typeface="Century Gothic"/>
                <a:cs typeface="Century Gothic"/>
              </a:rPr>
              <a:t>i</a:t>
            </a:r>
            <a:r>
              <a:rPr sz="2400" dirty="0">
                <a:latin typeface="Century Gothic"/>
                <a:cs typeface="Century Gothic"/>
              </a:rPr>
              <a:t>s</a:t>
            </a:r>
            <a:r>
              <a:rPr sz="2400" spc="-20" dirty="0">
                <a:latin typeface="Century Gothic"/>
                <a:cs typeface="Century Gothic"/>
              </a:rPr>
              <a:t> </a:t>
            </a:r>
            <a:r>
              <a:rPr sz="2400" spc="-5" dirty="0">
                <a:latin typeface="Century Gothic"/>
                <a:cs typeface="Century Gothic"/>
              </a:rPr>
              <a:t>(R</a:t>
            </a:r>
            <a:r>
              <a:rPr sz="2400" dirty="0">
                <a:latin typeface="Century Gothic"/>
                <a:cs typeface="Century Gothic"/>
              </a:rPr>
              <a:t>2</a:t>
            </a:r>
            <a:r>
              <a:rPr sz="2400" spc="-10" dirty="0">
                <a:latin typeface="Century Gothic"/>
                <a:cs typeface="Century Gothic"/>
              </a:rPr>
              <a:t>,</a:t>
            </a:r>
            <a:r>
              <a:rPr sz="2400" spc="5" dirty="0">
                <a:latin typeface="Century Gothic"/>
                <a:cs typeface="Century Gothic"/>
              </a:rPr>
              <a:t> </a:t>
            </a:r>
            <a:r>
              <a:rPr sz="2400" spc="-5" dirty="0">
                <a:latin typeface="Century Gothic"/>
                <a:cs typeface="Century Gothic"/>
              </a:rPr>
              <a:t>G2</a:t>
            </a:r>
            <a:r>
              <a:rPr sz="2400" dirty="0">
                <a:latin typeface="Century Gothic"/>
                <a:cs typeface="Century Gothic"/>
              </a:rPr>
              <a:t>,</a:t>
            </a:r>
            <a:r>
              <a:rPr sz="2400" spc="-20" dirty="0">
                <a:latin typeface="Century Gothic"/>
                <a:cs typeface="Century Gothic"/>
              </a:rPr>
              <a:t> </a:t>
            </a:r>
            <a:r>
              <a:rPr sz="2400" spc="-5" dirty="0">
                <a:latin typeface="Century Gothic"/>
                <a:cs typeface="Century Gothic"/>
              </a:rPr>
              <a:t>B</a:t>
            </a:r>
            <a:r>
              <a:rPr sz="2400" spc="5" dirty="0">
                <a:latin typeface="Century Gothic"/>
                <a:cs typeface="Century Gothic"/>
              </a:rPr>
              <a:t>2</a:t>
            </a:r>
            <a:r>
              <a:rPr sz="2400" dirty="0">
                <a:latin typeface="Century Gothic"/>
                <a:cs typeface="Century Gothic"/>
              </a:rPr>
              <a:t>)</a:t>
            </a:r>
          </a:p>
          <a:p>
            <a:pPr>
              <a:spcBef>
                <a:spcPts val="32"/>
              </a:spcBef>
              <a:buClr>
                <a:srgbClr val="E3C401"/>
              </a:buClr>
              <a:buFont typeface="Wingdings 2"/>
              <a:buChar char="□"/>
            </a:pPr>
            <a:endParaRPr sz="3000" dirty="0">
              <a:latin typeface="Times New Roman"/>
              <a:cs typeface="Times New Roman"/>
            </a:endParaRPr>
          </a:p>
          <a:p>
            <a:pPr marL="361315">
              <a:buClr>
                <a:srgbClr val="E3C401"/>
              </a:buClr>
              <a:tabLst>
                <a:tab pos="699135" algn="l"/>
              </a:tabLst>
            </a:pPr>
            <a:r>
              <a:rPr sz="2400" spc="-30" dirty="0">
                <a:latin typeface="Century Gothic"/>
                <a:cs typeface="Century Gothic"/>
              </a:rPr>
              <a:t>T</a:t>
            </a:r>
            <a:r>
              <a:rPr sz="2400" spc="-15" dirty="0">
                <a:latin typeface="Century Gothic"/>
                <a:cs typeface="Century Gothic"/>
              </a:rPr>
              <a:t>hen:</a:t>
            </a:r>
            <a:r>
              <a:rPr lang="en-US" sz="2400" dirty="0">
                <a:latin typeface="Century Gothic"/>
                <a:cs typeface="Century Gothic"/>
              </a:rPr>
              <a:t> </a:t>
            </a:r>
            <a:r>
              <a:rPr lang="en-US" sz="2400" spc="-5" dirty="0">
                <a:latin typeface="Century Gothic"/>
                <a:cs typeface="Century Gothic"/>
              </a:rPr>
              <a:t>a</a:t>
            </a:r>
            <a:r>
              <a:rPr sz="2400" spc="-5" dirty="0">
                <a:latin typeface="Century Gothic"/>
                <a:cs typeface="Century Gothic"/>
              </a:rPr>
              <a:t>(L</a:t>
            </a:r>
            <a:r>
              <a:rPr sz="2400" spc="25" dirty="0">
                <a:latin typeface="Century Gothic"/>
                <a:cs typeface="Century Gothic"/>
              </a:rPr>
              <a:t>i</a:t>
            </a:r>
            <a:r>
              <a:rPr sz="2400" spc="-20" dirty="0">
                <a:latin typeface="Century Gothic"/>
                <a:cs typeface="Century Gothic"/>
              </a:rPr>
              <a:t>g</a:t>
            </a:r>
            <a:r>
              <a:rPr sz="2400" spc="-10" dirty="0">
                <a:latin typeface="Century Gothic"/>
                <a:cs typeface="Century Gothic"/>
              </a:rPr>
              <a:t>ht</a:t>
            </a:r>
            <a:r>
              <a:rPr sz="2400" spc="-35" dirty="0">
                <a:latin typeface="Century Gothic"/>
                <a:cs typeface="Century Gothic"/>
              </a:rPr>
              <a:t> </a:t>
            </a:r>
            <a:r>
              <a:rPr sz="2400" spc="-5" dirty="0">
                <a:latin typeface="Century Gothic"/>
                <a:cs typeface="Century Gothic"/>
              </a:rPr>
              <a:t>1</a:t>
            </a:r>
            <a:r>
              <a:rPr sz="2400" dirty="0">
                <a:latin typeface="Century Gothic"/>
                <a:cs typeface="Century Gothic"/>
              </a:rPr>
              <a:t>) </a:t>
            </a:r>
            <a:r>
              <a:rPr sz="2400" spc="-15" dirty="0">
                <a:latin typeface="Century Gothic"/>
                <a:cs typeface="Century Gothic"/>
              </a:rPr>
              <a:t>+</a:t>
            </a:r>
            <a:r>
              <a:rPr sz="2400" spc="-5" dirty="0">
                <a:latin typeface="Century Gothic"/>
                <a:cs typeface="Century Gothic"/>
              </a:rPr>
              <a:t> b(L</a:t>
            </a:r>
            <a:r>
              <a:rPr sz="2400" spc="20" dirty="0">
                <a:latin typeface="Century Gothic"/>
                <a:cs typeface="Century Gothic"/>
              </a:rPr>
              <a:t>i</a:t>
            </a:r>
            <a:r>
              <a:rPr sz="2400" spc="-20" dirty="0">
                <a:latin typeface="Century Gothic"/>
                <a:cs typeface="Century Gothic"/>
              </a:rPr>
              <a:t>g</a:t>
            </a:r>
            <a:r>
              <a:rPr sz="2400" spc="-10" dirty="0">
                <a:latin typeface="Century Gothic"/>
                <a:cs typeface="Century Gothic"/>
              </a:rPr>
              <a:t>ht</a:t>
            </a:r>
            <a:r>
              <a:rPr sz="2400" spc="-25" dirty="0">
                <a:latin typeface="Century Gothic"/>
                <a:cs typeface="Century Gothic"/>
              </a:rPr>
              <a:t> </a:t>
            </a:r>
            <a:r>
              <a:rPr sz="2400" spc="-5" dirty="0">
                <a:latin typeface="Century Gothic"/>
                <a:cs typeface="Century Gothic"/>
              </a:rPr>
              <a:t>2</a:t>
            </a:r>
            <a:r>
              <a:rPr sz="2400" dirty="0">
                <a:latin typeface="Century Gothic"/>
                <a:cs typeface="Century Gothic"/>
              </a:rPr>
              <a:t>) m</a:t>
            </a:r>
            <a:r>
              <a:rPr sz="2400" spc="10" dirty="0">
                <a:latin typeface="Century Gothic"/>
                <a:cs typeface="Century Gothic"/>
              </a:rPr>
              <a:t>a</a:t>
            </a:r>
            <a:r>
              <a:rPr sz="2400" spc="-15" dirty="0">
                <a:latin typeface="Century Gothic"/>
                <a:cs typeface="Century Gothic"/>
              </a:rPr>
              <a:t>tche</a:t>
            </a:r>
            <a:r>
              <a:rPr sz="2400" dirty="0">
                <a:latin typeface="Century Gothic"/>
                <a:cs typeface="Century Gothic"/>
              </a:rPr>
              <a:t>s </a:t>
            </a:r>
            <a:r>
              <a:rPr sz="2400" spc="-5" dirty="0">
                <a:latin typeface="Century Gothic"/>
                <a:cs typeface="Century Gothic"/>
              </a:rPr>
              <a:t>(</a:t>
            </a:r>
            <a:r>
              <a:rPr sz="2400" spc="5" dirty="0">
                <a:latin typeface="Century Gothic"/>
                <a:cs typeface="Century Gothic"/>
              </a:rPr>
              <a:t>a</a:t>
            </a:r>
            <a:r>
              <a:rPr sz="2400" dirty="0">
                <a:latin typeface="Century Gothic"/>
                <a:cs typeface="Century Gothic"/>
              </a:rPr>
              <a:t>R1</a:t>
            </a:r>
            <a:r>
              <a:rPr sz="2400" spc="20" dirty="0">
                <a:latin typeface="Century Gothic"/>
                <a:cs typeface="Century Gothic"/>
              </a:rPr>
              <a:t>+</a:t>
            </a:r>
            <a:r>
              <a:rPr lang="en-US" sz="2400" spc="-5" dirty="0">
                <a:latin typeface="Century Gothic"/>
                <a:cs typeface="Century Gothic"/>
              </a:rPr>
              <a:t>b</a:t>
            </a:r>
            <a:r>
              <a:rPr sz="2400" spc="-5" dirty="0">
                <a:latin typeface="Century Gothic"/>
                <a:cs typeface="Century Gothic"/>
              </a:rPr>
              <a:t>R2</a:t>
            </a:r>
            <a:r>
              <a:rPr sz="2400" dirty="0">
                <a:latin typeface="Century Gothic"/>
                <a:cs typeface="Century Gothic"/>
              </a:rPr>
              <a:t>,</a:t>
            </a:r>
            <a:r>
              <a:rPr sz="2400" spc="-20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a</a:t>
            </a:r>
            <a:r>
              <a:rPr sz="2400" spc="-5" dirty="0">
                <a:latin typeface="Century Gothic"/>
                <a:cs typeface="Century Gothic"/>
              </a:rPr>
              <a:t>G1</a:t>
            </a:r>
            <a:r>
              <a:rPr sz="2400" spc="10" dirty="0">
                <a:latin typeface="Century Gothic"/>
                <a:cs typeface="Century Gothic"/>
              </a:rPr>
              <a:t>+</a:t>
            </a:r>
            <a:r>
              <a:rPr sz="2400" spc="-5" dirty="0">
                <a:latin typeface="Century Gothic"/>
                <a:cs typeface="Century Gothic"/>
              </a:rPr>
              <a:t>bG2</a:t>
            </a:r>
            <a:r>
              <a:rPr sz="2400" dirty="0">
                <a:latin typeface="Century Gothic"/>
                <a:cs typeface="Century Gothic"/>
              </a:rPr>
              <a:t>,</a:t>
            </a:r>
            <a:r>
              <a:rPr sz="2400" spc="-30" dirty="0">
                <a:latin typeface="Century Gothic"/>
                <a:cs typeface="Century Gothic"/>
              </a:rPr>
              <a:t> </a:t>
            </a:r>
            <a:r>
              <a:rPr lang="en-US" sz="2400" spc="-5" dirty="0">
                <a:latin typeface="Century Gothic"/>
                <a:cs typeface="Century Gothic"/>
              </a:rPr>
              <a:t>a</a:t>
            </a:r>
            <a:r>
              <a:rPr sz="2400" spc="5" dirty="0">
                <a:latin typeface="Century Gothic"/>
                <a:cs typeface="Century Gothic"/>
              </a:rPr>
              <a:t>B</a:t>
            </a:r>
            <a:r>
              <a:rPr sz="2400" dirty="0">
                <a:latin typeface="Century Gothic"/>
                <a:cs typeface="Century Gothic"/>
              </a:rPr>
              <a:t>1</a:t>
            </a:r>
            <a:r>
              <a:rPr sz="2400" spc="-25" dirty="0">
                <a:latin typeface="Century Gothic"/>
                <a:cs typeface="Century Gothic"/>
              </a:rPr>
              <a:t> </a:t>
            </a:r>
            <a:r>
              <a:rPr sz="2400" spc="-15" dirty="0">
                <a:latin typeface="Century Gothic"/>
                <a:cs typeface="Century Gothic"/>
              </a:rPr>
              <a:t>+</a:t>
            </a:r>
            <a:r>
              <a:rPr sz="2400" spc="-5" dirty="0">
                <a:latin typeface="Century Gothic"/>
                <a:cs typeface="Century Gothic"/>
              </a:rPr>
              <a:t> bB2)</a:t>
            </a:r>
            <a:endParaRPr sz="2400" dirty="0"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1044573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2700019" y="1376153"/>
            <a:ext cx="2339340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3600" spc="-20" dirty="0">
                <a:solidFill>
                  <a:srgbClr val="FFFFFF"/>
                </a:solidFill>
                <a:latin typeface="Century Gothic"/>
                <a:cs typeface="Century Gothic"/>
              </a:rPr>
              <a:t>Light</a:t>
            </a:r>
            <a:r>
              <a:rPr sz="3600" spc="-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600" dirty="0">
                <a:solidFill>
                  <a:srgbClr val="FFFFFF"/>
                </a:solidFill>
                <a:latin typeface="Century Gothic"/>
                <a:cs typeface="Century Gothic"/>
              </a:rPr>
              <a:t>Adds</a:t>
            </a:r>
            <a:endParaRPr sz="3600">
              <a:latin typeface="Century Gothic"/>
              <a:cs typeface="Century Gothic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362200" y="2333626"/>
            <a:ext cx="1714500" cy="23145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219700" y="2333626"/>
            <a:ext cx="1714498" cy="23145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076848" y="1435480"/>
            <a:ext cx="3329940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400" i="1" spc="-15" dirty="0">
                <a:latin typeface="Century Gothic"/>
                <a:cs typeface="Century Gothic"/>
              </a:rPr>
              <a:t>R</a:t>
            </a:r>
            <a:r>
              <a:rPr sz="2400" spc="-15" dirty="0">
                <a:latin typeface="Century Gothic"/>
                <a:cs typeface="Century Gothic"/>
              </a:rPr>
              <a:t>(</a:t>
            </a:r>
            <a:r>
              <a:rPr sz="2400" i="1" spc="-15" dirty="0">
                <a:latin typeface="Century Gothic"/>
                <a:cs typeface="Century Gothic"/>
              </a:rPr>
              <a:t>L</a:t>
            </a:r>
            <a:r>
              <a:rPr sz="2400" spc="-22" baseline="-20833" dirty="0">
                <a:latin typeface="Century Gothic"/>
                <a:cs typeface="Century Gothic"/>
              </a:rPr>
              <a:t>1</a:t>
            </a:r>
            <a:r>
              <a:rPr sz="2400" spc="-15" dirty="0">
                <a:latin typeface="Century Gothic"/>
                <a:cs typeface="Century Gothic"/>
              </a:rPr>
              <a:t>)</a:t>
            </a:r>
            <a:r>
              <a:rPr sz="2400" spc="-5" dirty="0">
                <a:latin typeface="Century Gothic"/>
                <a:cs typeface="Century Gothic"/>
              </a:rPr>
              <a:t> </a:t>
            </a:r>
            <a:r>
              <a:rPr sz="2400" spc="-15" dirty="0">
                <a:latin typeface="Century Gothic"/>
                <a:cs typeface="Century Gothic"/>
              </a:rPr>
              <a:t>+</a:t>
            </a:r>
            <a:r>
              <a:rPr sz="2400" spc="-5" dirty="0">
                <a:latin typeface="Century Gothic"/>
                <a:cs typeface="Century Gothic"/>
              </a:rPr>
              <a:t> </a:t>
            </a:r>
            <a:r>
              <a:rPr sz="2400" i="1" spc="-15" dirty="0">
                <a:latin typeface="Century Gothic"/>
                <a:cs typeface="Century Gothic"/>
              </a:rPr>
              <a:t>R</a:t>
            </a:r>
            <a:r>
              <a:rPr sz="2400" dirty="0">
                <a:latin typeface="Century Gothic"/>
                <a:cs typeface="Century Gothic"/>
              </a:rPr>
              <a:t>(</a:t>
            </a:r>
            <a:r>
              <a:rPr sz="2400" i="1" spc="-15" dirty="0">
                <a:latin typeface="Century Gothic"/>
                <a:cs typeface="Century Gothic"/>
              </a:rPr>
              <a:t>L</a:t>
            </a:r>
            <a:r>
              <a:rPr sz="2400" baseline="-20833" dirty="0">
                <a:latin typeface="Century Gothic"/>
                <a:cs typeface="Century Gothic"/>
              </a:rPr>
              <a:t>2</a:t>
            </a:r>
            <a:r>
              <a:rPr sz="2400" dirty="0">
                <a:latin typeface="Century Gothic"/>
                <a:cs typeface="Century Gothic"/>
              </a:rPr>
              <a:t>)</a:t>
            </a:r>
            <a:r>
              <a:rPr sz="2400" spc="-5" dirty="0">
                <a:latin typeface="Century Gothic"/>
                <a:cs typeface="Century Gothic"/>
              </a:rPr>
              <a:t> </a:t>
            </a:r>
            <a:r>
              <a:rPr sz="2400" spc="-15" dirty="0">
                <a:latin typeface="Century Gothic"/>
                <a:cs typeface="Century Gothic"/>
              </a:rPr>
              <a:t>=</a:t>
            </a:r>
            <a:r>
              <a:rPr sz="2400" spc="-5" dirty="0">
                <a:latin typeface="Century Gothic"/>
                <a:cs typeface="Century Gothic"/>
              </a:rPr>
              <a:t> </a:t>
            </a:r>
            <a:r>
              <a:rPr sz="2400" i="1" spc="-15" dirty="0">
                <a:latin typeface="Century Gothic"/>
                <a:cs typeface="Century Gothic"/>
              </a:rPr>
              <a:t>R</a:t>
            </a:r>
            <a:r>
              <a:rPr sz="2400" dirty="0">
                <a:latin typeface="Century Gothic"/>
                <a:cs typeface="Century Gothic"/>
              </a:rPr>
              <a:t>(</a:t>
            </a:r>
            <a:r>
              <a:rPr sz="2400" i="1" spc="-15" dirty="0">
                <a:latin typeface="Century Gothic"/>
                <a:cs typeface="Century Gothic"/>
              </a:rPr>
              <a:t>L</a:t>
            </a:r>
            <a:r>
              <a:rPr sz="2400" baseline="-20833" dirty="0">
                <a:latin typeface="Century Gothic"/>
                <a:cs typeface="Century Gothic"/>
              </a:rPr>
              <a:t>1</a:t>
            </a:r>
            <a:r>
              <a:rPr sz="2400" spc="330" baseline="-20833" dirty="0">
                <a:latin typeface="Century Gothic"/>
                <a:cs typeface="Century Gothic"/>
              </a:rPr>
              <a:t> </a:t>
            </a:r>
            <a:r>
              <a:rPr sz="2400" spc="-15" dirty="0">
                <a:latin typeface="Century Gothic"/>
                <a:cs typeface="Century Gothic"/>
              </a:rPr>
              <a:t>+</a:t>
            </a:r>
            <a:r>
              <a:rPr sz="2400" spc="-5" dirty="0">
                <a:latin typeface="Century Gothic"/>
                <a:cs typeface="Century Gothic"/>
              </a:rPr>
              <a:t> </a:t>
            </a:r>
            <a:r>
              <a:rPr sz="2400" i="1" spc="-15" dirty="0">
                <a:latin typeface="Century Gothic"/>
                <a:cs typeface="Century Gothic"/>
              </a:rPr>
              <a:t>L</a:t>
            </a:r>
            <a:r>
              <a:rPr sz="2400" baseline="-20833" dirty="0">
                <a:latin typeface="Century Gothic"/>
                <a:cs typeface="Century Gothic"/>
              </a:rPr>
              <a:t>2</a:t>
            </a:r>
            <a:r>
              <a:rPr sz="2400" dirty="0">
                <a:latin typeface="Century Gothic"/>
                <a:cs typeface="Century Gothic"/>
              </a:rPr>
              <a:t>)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4511188" y="3278806"/>
            <a:ext cx="300355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3600" b="1" dirty="0">
                <a:latin typeface="Century Gothic"/>
                <a:cs typeface="Century Gothic"/>
              </a:rPr>
              <a:t>+</a:t>
            </a:r>
            <a:endParaRPr sz="3600">
              <a:latin typeface="Century Gothic"/>
              <a:cs typeface="Century Gothic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406788" y="3278806"/>
            <a:ext cx="300355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3600" b="1" dirty="0">
                <a:latin typeface="Century Gothic"/>
                <a:cs typeface="Century Gothic"/>
              </a:rPr>
              <a:t>=</a:t>
            </a:r>
            <a:endParaRPr sz="3600">
              <a:latin typeface="Century Gothic"/>
              <a:cs typeface="Century Gothic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8077198" y="2286000"/>
            <a:ext cx="1754776" cy="23622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747FCE9-2C4E-40C5-8C2F-A39C6EAA95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54156" y="5471049"/>
            <a:ext cx="7651143" cy="76816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A5914D2-E754-42EA-A311-129C038EBAD1}"/>
              </a:ext>
            </a:extLst>
          </p:cNvPr>
          <p:cNvSpPr txBox="1"/>
          <p:nvPr/>
        </p:nvSpPr>
        <p:spPr>
          <a:xfrm>
            <a:off x="1919381" y="371618"/>
            <a:ext cx="74753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Lato"/>
              </a:rPr>
              <a:t>Fun with the Additive Property of Light</a:t>
            </a:r>
          </a:p>
        </p:txBody>
      </p:sp>
    </p:spTree>
    <p:extLst>
      <p:ext uri="{BB962C8B-B14F-4D97-AF65-F5344CB8AC3E}">
        <p14:creationId xmlns:p14="http://schemas.microsoft.com/office/powerpoint/2010/main" val="10054499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2700021" y="461754"/>
            <a:ext cx="2496185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3600" spc="-20" dirty="0">
                <a:solidFill>
                  <a:srgbClr val="FFFFFF"/>
                </a:solidFill>
                <a:latin typeface="Century Gothic"/>
                <a:cs typeface="Century Gothic"/>
              </a:rPr>
              <a:t>Light</a:t>
            </a:r>
            <a:r>
              <a:rPr sz="3600" spc="-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600" spc="-25" dirty="0">
                <a:solidFill>
                  <a:srgbClr val="FFFFFF"/>
                </a:solidFill>
                <a:latin typeface="Century Gothic"/>
                <a:cs typeface="Century Gothic"/>
              </a:rPr>
              <a:t>S</a:t>
            </a:r>
            <a:r>
              <a:rPr sz="3600" spc="-15" dirty="0">
                <a:solidFill>
                  <a:srgbClr val="FFFFFF"/>
                </a:solidFill>
                <a:latin typeface="Century Gothic"/>
                <a:cs typeface="Century Gothic"/>
              </a:rPr>
              <a:t>t</a:t>
            </a:r>
            <a:r>
              <a:rPr sz="3600" dirty="0">
                <a:solidFill>
                  <a:srgbClr val="FFFFFF"/>
                </a:solidFill>
                <a:latin typeface="Century Gothic"/>
                <a:cs typeface="Century Gothic"/>
              </a:rPr>
              <a:t>a</a:t>
            </a:r>
            <a:r>
              <a:rPr sz="3600" spc="-25" dirty="0">
                <a:solidFill>
                  <a:srgbClr val="FFFFFF"/>
                </a:solidFill>
                <a:latin typeface="Century Gothic"/>
                <a:cs typeface="Century Gothic"/>
              </a:rPr>
              <a:t>ge</a:t>
            </a:r>
            <a:endParaRPr sz="3600">
              <a:latin typeface="Century Gothic"/>
              <a:cs typeface="Century Gothic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676400" y="1682337"/>
            <a:ext cx="4348130" cy="50994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096000" y="140887"/>
            <a:ext cx="4495798" cy="664091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F39140-FC28-429F-A3A6-C62E5A97E073}"/>
              </a:ext>
            </a:extLst>
          </p:cNvPr>
          <p:cNvSpPr txBox="1"/>
          <p:nvPr/>
        </p:nvSpPr>
        <p:spPr>
          <a:xfrm>
            <a:off x="787078" y="461754"/>
            <a:ext cx="50349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/>
              <a:t>Light Stage</a:t>
            </a:r>
          </a:p>
        </p:txBody>
      </p:sp>
    </p:spTree>
    <p:extLst>
      <p:ext uri="{BB962C8B-B14F-4D97-AF65-F5344CB8AC3E}">
        <p14:creationId xmlns:p14="http://schemas.microsoft.com/office/powerpoint/2010/main" val="21197166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67101" y="325992"/>
            <a:ext cx="8913813" cy="914400"/>
          </a:xfrm>
        </p:spPr>
        <p:txBody>
          <a:bodyPr/>
          <a:lstStyle/>
          <a:p>
            <a:r>
              <a:rPr lang="en-US" dirty="0"/>
              <a:t>Color is Weird</a:t>
            </a:r>
          </a:p>
        </p:txBody>
      </p:sp>
      <p:pic>
        <p:nvPicPr>
          <p:cNvPr id="4" name="Picture 3" descr="ch930919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6695" y="1258371"/>
            <a:ext cx="7111881" cy="5013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3534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362200" y="659200"/>
            <a:ext cx="10515600" cy="737419"/>
          </a:xfrm>
          <a:prstGeom prst="rect">
            <a:avLst/>
          </a:prstGeom>
        </p:spPr>
        <p:txBody>
          <a:bodyPr vert="horz" wrap="square" lIns="0" tIns="59727" rIns="0" bIns="0" rtlCol="0" anchor="ctr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25" dirty="0"/>
              <a:t>Poi</a:t>
            </a:r>
            <a:r>
              <a:rPr spc="-20" dirty="0"/>
              <a:t>nt</a:t>
            </a:r>
            <a:r>
              <a:rPr spc="-5" dirty="0"/>
              <a:t> </a:t>
            </a:r>
            <a:r>
              <a:rPr spc="-20" dirty="0"/>
              <a:t>L</a:t>
            </a:r>
            <a:r>
              <a:rPr dirty="0"/>
              <a:t>i</a:t>
            </a:r>
            <a:r>
              <a:rPr spc="-20" dirty="0"/>
              <a:t>ght</a:t>
            </a:r>
            <a:r>
              <a:rPr spc="-5" dirty="0"/>
              <a:t> </a:t>
            </a:r>
            <a:r>
              <a:rPr spc="-25" dirty="0"/>
              <a:t>Sou</a:t>
            </a:r>
            <a:r>
              <a:rPr spc="-40" dirty="0"/>
              <a:t>r</a:t>
            </a:r>
            <a:r>
              <a:rPr spc="-25" dirty="0"/>
              <a:t>ce</a:t>
            </a:r>
            <a:r>
              <a:rPr dirty="0"/>
              <a:t>s</a:t>
            </a:r>
          </a:p>
        </p:txBody>
      </p:sp>
      <p:sp>
        <p:nvSpPr>
          <p:cNvPr id="4" name="object 4"/>
          <p:cNvSpPr/>
          <p:nvPr/>
        </p:nvSpPr>
        <p:spPr>
          <a:xfrm>
            <a:off x="1676400" y="1600201"/>
            <a:ext cx="1714500" cy="23145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467100" y="1600201"/>
            <a:ext cx="1714500" cy="23145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257800" y="1600201"/>
            <a:ext cx="1714498" cy="231457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048500" y="1600201"/>
            <a:ext cx="1714498" cy="231457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839200" y="1600201"/>
            <a:ext cx="1714498" cy="231457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676400" y="3962400"/>
            <a:ext cx="1676400" cy="8382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505200" y="3962400"/>
            <a:ext cx="1676398" cy="8382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292090" y="3962400"/>
            <a:ext cx="1676398" cy="8382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086600" y="3962400"/>
            <a:ext cx="1676398" cy="83820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839200" y="3962400"/>
            <a:ext cx="1676398" cy="83820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915181" y="4962548"/>
            <a:ext cx="7378700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2100"/>
              </a:lnSpc>
            </a:pPr>
            <a:r>
              <a:rPr dirty="0">
                <a:latin typeface="Century Gothic"/>
                <a:cs typeface="Century Gothic"/>
              </a:rPr>
              <a:t>D</a:t>
            </a:r>
            <a:r>
              <a:rPr spc="-15" dirty="0">
                <a:latin typeface="Century Gothic"/>
                <a:cs typeface="Century Gothic"/>
              </a:rPr>
              <a:t>ebevec</a:t>
            </a:r>
            <a:r>
              <a:rPr spc="-5" dirty="0">
                <a:latin typeface="Century Gothic"/>
                <a:cs typeface="Century Gothic"/>
              </a:rPr>
              <a:t> </a:t>
            </a:r>
            <a:r>
              <a:rPr spc="-10" dirty="0">
                <a:latin typeface="Century Gothic"/>
                <a:cs typeface="Century Gothic"/>
              </a:rPr>
              <a:t>et</a:t>
            </a:r>
            <a:r>
              <a:rPr spc="-5" dirty="0">
                <a:latin typeface="Century Gothic"/>
                <a:cs typeface="Century Gothic"/>
              </a:rPr>
              <a:t> </a:t>
            </a:r>
            <a:r>
              <a:rPr dirty="0">
                <a:latin typeface="Century Gothic"/>
                <a:cs typeface="Century Gothic"/>
              </a:rPr>
              <a:t>al</a:t>
            </a:r>
            <a:r>
              <a:rPr spc="-5" dirty="0">
                <a:latin typeface="Century Gothic"/>
                <a:cs typeface="Century Gothic"/>
              </a:rPr>
              <a:t>.,</a:t>
            </a:r>
            <a:r>
              <a:rPr dirty="0">
                <a:latin typeface="Century Gothic"/>
                <a:cs typeface="Century Gothic"/>
              </a:rPr>
              <a:t> </a:t>
            </a:r>
            <a:r>
              <a:rPr spc="-15" dirty="0">
                <a:latin typeface="Century Gothic"/>
                <a:cs typeface="Century Gothic"/>
              </a:rPr>
              <a:t>A</a:t>
            </a:r>
            <a:r>
              <a:rPr dirty="0">
                <a:latin typeface="Century Gothic"/>
                <a:cs typeface="Century Gothic"/>
              </a:rPr>
              <a:t>cq</a:t>
            </a:r>
            <a:r>
              <a:rPr spc="-15" dirty="0">
                <a:latin typeface="Century Gothic"/>
                <a:cs typeface="Century Gothic"/>
              </a:rPr>
              <a:t>u</a:t>
            </a:r>
            <a:r>
              <a:rPr dirty="0">
                <a:latin typeface="Century Gothic"/>
                <a:cs typeface="Century Gothic"/>
              </a:rPr>
              <a:t>i</a:t>
            </a:r>
            <a:r>
              <a:rPr spc="-10" dirty="0">
                <a:latin typeface="Century Gothic"/>
                <a:cs typeface="Century Gothic"/>
              </a:rPr>
              <a:t>r</a:t>
            </a:r>
            <a:r>
              <a:rPr dirty="0">
                <a:latin typeface="Century Gothic"/>
                <a:cs typeface="Century Gothic"/>
              </a:rPr>
              <a:t>i</a:t>
            </a:r>
            <a:r>
              <a:rPr spc="-15" dirty="0">
                <a:latin typeface="Century Gothic"/>
                <a:cs typeface="Century Gothic"/>
              </a:rPr>
              <a:t>ng</a:t>
            </a:r>
            <a:r>
              <a:rPr dirty="0">
                <a:latin typeface="Century Gothic"/>
                <a:cs typeface="Century Gothic"/>
              </a:rPr>
              <a:t> </a:t>
            </a:r>
            <a:r>
              <a:rPr spc="-10" dirty="0">
                <a:latin typeface="Century Gothic"/>
                <a:cs typeface="Century Gothic"/>
              </a:rPr>
              <a:t>the</a:t>
            </a:r>
            <a:r>
              <a:rPr spc="-5" dirty="0">
                <a:latin typeface="Century Gothic"/>
                <a:cs typeface="Century Gothic"/>
              </a:rPr>
              <a:t> </a:t>
            </a:r>
            <a:r>
              <a:rPr spc="-15" dirty="0">
                <a:latin typeface="Century Gothic"/>
                <a:cs typeface="Century Gothic"/>
              </a:rPr>
              <a:t>Re</a:t>
            </a:r>
            <a:r>
              <a:rPr dirty="0">
                <a:latin typeface="Century Gothic"/>
                <a:cs typeface="Century Gothic"/>
              </a:rPr>
              <a:t>fl</a:t>
            </a:r>
            <a:r>
              <a:rPr spc="-10" dirty="0">
                <a:latin typeface="Century Gothic"/>
                <a:cs typeface="Century Gothic"/>
              </a:rPr>
              <a:t>ect</a:t>
            </a:r>
            <a:r>
              <a:rPr dirty="0">
                <a:latin typeface="Century Gothic"/>
                <a:cs typeface="Century Gothic"/>
              </a:rPr>
              <a:t>a</a:t>
            </a:r>
            <a:r>
              <a:rPr spc="-15" dirty="0">
                <a:latin typeface="Century Gothic"/>
                <a:cs typeface="Century Gothic"/>
              </a:rPr>
              <a:t>nce</a:t>
            </a:r>
            <a:r>
              <a:rPr spc="-5" dirty="0">
                <a:latin typeface="Century Gothic"/>
                <a:cs typeface="Century Gothic"/>
              </a:rPr>
              <a:t> </a:t>
            </a:r>
            <a:r>
              <a:rPr spc="-10" dirty="0">
                <a:latin typeface="Century Gothic"/>
                <a:cs typeface="Century Gothic"/>
              </a:rPr>
              <a:t>F</a:t>
            </a:r>
            <a:r>
              <a:rPr dirty="0">
                <a:latin typeface="Century Gothic"/>
                <a:cs typeface="Century Gothic"/>
              </a:rPr>
              <a:t>i</a:t>
            </a:r>
            <a:r>
              <a:rPr spc="-15" dirty="0">
                <a:latin typeface="Century Gothic"/>
                <a:cs typeface="Century Gothic"/>
              </a:rPr>
              <a:t>e</a:t>
            </a:r>
            <a:r>
              <a:rPr dirty="0">
                <a:latin typeface="Century Gothic"/>
                <a:cs typeface="Century Gothic"/>
              </a:rPr>
              <a:t>ld</a:t>
            </a:r>
            <a:r>
              <a:rPr spc="-5" dirty="0">
                <a:latin typeface="Century Gothic"/>
                <a:cs typeface="Century Gothic"/>
              </a:rPr>
              <a:t> </a:t>
            </a:r>
            <a:r>
              <a:rPr spc="-10" dirty="0">
                <a:latin typeface="Century Gothic"/>
                <a:cs typeface="Century Gothic"/>
              </a:rPr>
              <a:t>of</a:t>
            </a:r>
            <a:r>
              <a:rPr spc="-5" dirty="0">
                <a:latin typeface="Century Gothic"/>
                <a:cs typeface="Century Gothic"/>
              </a:rPr>
              <a:t> </a:t>
            </a:r>
            <a:r>
              <a:rPr dirty="0">
                <a:latin typeface="Century Gothic"/>
                <a:cs typeface="Century Gothic"/>
              </a:rPr>
              <a:t>a</a:t>
            </a:r>
            <a:r>
              <a:rPr spc="-5" dirty="0">
                <a:latin typeface="Century Gothic"/>
                <a:cs typeface="Century Gothic"/>
              </a:rPr>
              <a:t> </a:t>
            </a:r>
            <a:r>
              <a:rPr dirty="0">
                <a:latin typeface="Century Gothic"/>
                <a:cs typeface="Century Gothic"/>
              </a:rPr>
              <a:t>H</a:t>
            </a:r>
            <a:r>
              <a:rPr spc="-15" dirty="0">
                <a:latin typeface="Century Gothic"/>
                <a:cs typeface="Century Gothic"/>
              </a:rPr>
              <a:t>u</a:t>
            </a:r>
            <a:r>
              <a:rPr dirty="0">
                <a:latin typeface="Century Gothic"/>
                <a:cs typeface="Century Gothic"/>
              </a:rPr>
              <a:t>ma</a:t>
            </a:r>
            <a:r>
              <a:rPr spc="-15" dirty="0">
                <a:latin typeface="Century Gothic"/>
                <a:cs typeface="Century Gothic"/>
              </a:rPr>
              <a:t>n</a:t>
            </a:r>
            <a:r>
              <a:rPr spc="-5" dirty="0">
                <a:latin typeface="Century Gothic"/>
                <a:cs typeface="Century Gothic"/>
              </a:rPr>
              <a:t> </a:t>
            </a:r>
            <a:r>
              <a:rPr spc="-10" dirty="0">
                <a:latin typeface="Century Gothic"/>
                <a:cs typeface="Century Gothic"/>
              </a:rPr>
              <a:t>F</a:t>
            </a:r>
            <a:r>
              <a:rPr dirty="0">
                <a:latin typeface="Century Gothic"/>
                <a:cs typeface="Century Gothic"/>
              </a:rPr>
              <a:t>a</a:t>
            </a:r>
            <a:r>
              <a:rPr spc="-10" dirty="0">
                <a:latin typeface="Century Gothic"/>
                <a:cs typeface="Century Gothic"/>
              </a:rPr>
              <a:t>ce, P</a:t>
            </a:r>
            <a:r>
              <a:rPr spc="-20" dirty="0">
                <a:latin typeface="Century Gothic"/>
                <a:cs typeface="Century Gothic"/>
              </a:rPr>
              <a:t>r</a:t>
            </a:r>
            <a:r>
              <a:rPr spc="-10" dirty="0">
                <a:latin typeface="Century Gothic"/>
                <a:cs typeface="Century Gothic"/>
              </a:rPr>
              <a:t>oc.</a:t>
            </a:r>
            <a:r>
              <a:rPr dirty="0">
                <a:latin typeface="Century Gothic"/>
                <a:cs typeface="Century Gothic"/>
              </a:rPr>
              <a:t> SIGG</a:t>
            </a:r>
            <a:r>
              <a:rPr spc="-15" dirty="0">
                <a:latin typeface="Century Gothic"/>
                <a:cs typeface="Century Gothic"/>
              </a:rPr>
              <a:t>RAP</a:t>
            </a:r>
            <a:r>
              <a:rPr dirty="0">
                <a:latin typeface="Century Gothic"/>
                <a:cs typeface="Century Gothic"/>
              </a:rPr>
              <a:t>H</a:t>
            </a:r>
            <a:r>
              <a:rPr spc="-5" dirty="0">
                <a:latin typeface="Century Gothic"/>
                <a:cs typeface="Century Gothic"/>
              </a:rPr>
              <a:t> </a:t>
            </a:r>
            <a:r>
              <a:rPr dirty="0">
                <a:latin typeface="Century Gothic"/>
                <a:cs typeface="Century Gothic"/>
              </a:rPr>
              <a:t>2000</a:t>
            </a:r>
            <a:endParaRPr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0328508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2852420" y="464154"/>
            <a:ext cx="4107179" cy="4924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3200" spc="-5" dirty="0">
                <a:solidFill>
                  <a:srgbClr val="FFFFFF"/>
                </a:solidFill>
                <a:latin typeface="Century Gothic"/>
                <a:cs typeface="Century Gothic"/>
              </a:rPr>
              <a:t>E</a:t>
            </a:r>
            <a:r>
              <a:rPr sz="3200" spc="-20" dirty="0">
                <a:solidFill>
                  <a:srgbClr val="FFFFFF"/>
                </a:solidFill>
                <a:latin typeface="Century Gothic"/>
                <a:cs typeface="Century Gothic"/>
              </a:rPr>
              <a:t>n</a:t>
            </a:r>
            <a:r>
              <a:rPr sz="3200" dirty="0">
                <a:solidFill>
                  <a:srgbClr val="FFFFFF"/>
                </a:solidFill>
                <a:latin typeface="Century Gothic"/>
                <a:cs typeface="Century Gothic"/>
              </a:rPr>
              <a:t>vi</a:t>
            </a:r>
            <a:r>
              <a:rPr sz="3200" spc="-25" dirty="0">
                <a:solidFill>
                  <a:srgbClr val="FFFFFF"/>
                </a:solidFill>
                <a:latin typeface="Century Gothic"/>
                <a:cs typeface="Century Gothic"/>
              </a:rPr>
              <a:t>ronment</a:t>
            </a:r>
            <a:r>
              <a:rPr sz="3200" spc="-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200" spc="-15" dirty="0">
                <a:solidFill>
                  <a:srgbClr val="FFFFFF"/>
                </a:solidFill>
                <a:latin typeface="Century Gothic"/>
                <a:cs typeface="Century Gothic"/>
              </a:rPr>
              <a:t>L</a:t>
            </a:r>
            <a:r>
              <a:rPr sz="3200" dirty="0">
                <a:solidFill>
                  <a:srgbClr val="FFFFFF"/>
                </a:solidFill>
                <a:latin typeface="Century Gothic"/>
                <a:cs typeface="Century Gothic"/>
              </a:rPr>
              <a:t>i</a:t>
            </a:r>
            <a:r>
              <a:rPr sz="3200" spc="-20" dirty="0">
                <a:solidFill>
                  <a:srgbClr val="FFFFFF"/>
                </a:solidFill>
                <a:latin typeface="Century Gothic"/>
                <a:cs typeface="Century Gothic"/>
              </a:rPr>
              <a:t>ght</a:t>
            </a:r>
            <a:r>
              <a:rPr sz="3200" dirty="0">
                <a:solidFill>
                  <a:srgbClr val="FFFFFF"/>
                </a:solidFill>
                <a:latin typeface="Century Gothic"/>
                <a:cs typeface="Century Gothic"/>
              </a:rPr>
              <a:t>i</a:t>
            </a:r>
            <a:r>
              <a:rPr sz="3200" spc="-25" dirty="0">
                <a:solidFill>
                  <a:srgbClr val="FFFFFF"/>
                </a:solidFill>
                <a:latin typeface="Century Gothic"/>
                <a:cs typeface="Century Gothic"/>
              </a:rPr>
              <a:t>ng</a:t>
            </a:r>
            <a:endParaRPr sz="3200" dirty="0">
              <a:latin typeface="Century Gothic"/>
              <a:cs typeface="Century Gothic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676400" y="1524000"/>
            <a:ext cx="1693334" cy="2286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429000" y="1524000"/>
            <a:ext cx="1693332" cy="22860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181600" y="1524000"/>
            <a:ext cx="1693332" cy="22860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934200" y="1524000"/>
            <a:ext cx="1693332" cy="22860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686800" y="1524000"/>
            <a:ext cx="1693332" cy="22860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676400" y="3810000"/>
            <a:ext cx="1676400" cy="8382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429000" y="3810000"/>
            <a:ext cx="1676400" cy="8382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181600" y="3810000"/>
            <a:ext cx="1676398" cy="8382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934200" y="3810000"/>
            <a:ext cx="1676398" cy="83820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686800" y="3810000"/>
            <a:ext cx="1676398" cy="83820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915181" y="4798479"/>
            <a:ext cx="7378700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2100"/>
              </a:lnSpc>
            </a:pPr>
            <a:r>
              <a:rPr dirty="0">
                <a:latin typeface="Century Gothic"/>
                <a:cs typeface="Century Gothic"/>
              </a:rPr>
              <a:t>D</a:t>
            </a:r>
            <a:r>
              <a:rPr spc="-15" dirty="0">
                <a:latin typeface="Century Gothic"/>
                <a:cs typeface="Century Gothic"/>
              </a:rPr>
              <a:t>ebevec</a:t>
            </a:r>
            <a:r>
              <a:rPr spc="-5" dirty="0">
                <a:latin typeface="Century Gothic"/>
                <a:cs typeface="Century Gothic"/>
              </a:rPr>
              <a:t> </a:t>
            </a:r>
            <a:r>
              <a:rPr spc="-10" dirty="0">
                <a:latin typeface="Century Gothic"/>
                <a:cs typeface="Century Gothic"/>
              </a:rPr>
              <a:t>et</a:t>
            </a:r>
            <a:r>
              <a:rPr spc="-5" dirty="0">
                <a:latin typeface="Century Gothic"/>
                <a:cs typeface="Century Gothic"/>
              </a:rPr>
              <a:t> </a:t>
            </a:r>
            <a:r>
              <a:rPr dirty="0">
                <a:latin typeface="Century Gothic"/>
                <a:cs typeface="Century Gothic"/>
              </a:rPr>
              <a:t>al</a:t>
            </a:r>
            <a:r>
              <a:rPr spc="-5" dirty="0">
                <a:latin typeface="Century Gothic"/>
                <a:cs typeface="Century Gothic"/>
              </a:rPr>
              <a:t>.,</a:t>
            </a:r>
            <a:r>
              <a:rPr dirty="0">
                <a:latin typeface="Century Gothic"/>
                <a:cs typeface="Century Gothic"/>
              </a:rPr>
              <a:t> </a:t>
            </a:r>
            <a:r>
              <a:rPr spc="-15" dirty="0">
                <a:latin typeface="Century Gothic"/>
                <a:cs typeface="Century Gothic"/>
              </a:rPr>
              <a:t>A</a:t>
            </a:r>
            <a:r>
              <a:rPr dirty="0">
                <a:latin typeface="Century Gothic"/>
                <a:cs typeface="Century Gothic"/>
              </a:rPr>
              <a:t>cq</a:t>
            </a:r>
            <a:r>
              <a:rPr spc="-15" dirty="0">
                <a:latin typeface="Century Gothic"/>
                <a:cs typeface="Century Gothic"/>
              </a:rPr>
              <a:t>u</a:t>
            </a:r>
            <a:r>
              <a:rPr dirty="0">
                <a:latin typeface="Century Gothic"/>
                <a:cs typeface="Century Gothic"/>
              </a:rPr>
              <a:t>i</a:t>
            </a:r>
            <a:r>
              <a:rPr spc="-10" dirty="0">
                <a:latin typeface="Century Gothic"/>
                <a:cs typeface="Century Gothic"/>
              </a:rPr>
              <a:t>r</a:t>
            </a:r>
            <a:r>
              <a:rPr dirty="0">
                <a:latin typeface="Century Gothic"/>
                <a:cs typeface="Century Gothic"/>
              </a:rPr>
              <a:t>i</a:t>
            </a:r>
            <a:r>
              <a:rPr spc="-15" dirty="0">
                <a:latin typeface="Century Gothic"/>
                <a:cs typeface="Century Gothic"/>
              </a:rPr>
              <a:t>ng</a:t>
            </a:r>
            <a:r>
              <a:rPr dirty="0">
                <a:latin typeface="Century Gothic"/>
                <a:cs typeface="Century Gothic"/>
              </a:rPr>
              <a:t> </a:t>
            </a:r>
            <a:r>
              <a:rPr spc="-10" dirty="0">
                <a:latin typeface="Century Gothic"/>
                <a:cs typeface="Century Gothic"/>
              </a:rPr>
              <a:t>the</a:t>
            </a:r>
            <a:r>
              <a:rPr spc="-5" dirty="0">
                <a:latin typeface="Century Gothic"/>
                <a:cs typeface="Century Gothic"/>
              </a:rPr>
              <a:t> </a:t>
            </a:r>
            <a:r>
              <a:rPr spc="-15" dirty="0">
                <a:latin typeface="Century Gothic"/>
                <a:cs typeface="Century Gothic"/>
              </a:rPr>
              <a:t>Re</a:t>
            </a:r>
            <a:r>
              <a:rPr dirty="0">
                <a:latin typeface="Century Gothic"/>
                <a:cs typeface="Century Gothic"/>
              </a:rPr>
              <a:t>fl</a:t>
            </a:r>
            <a:r>
              <a:rPr spc="-10" dirty="0">
                <a:latin typeface="Century Gothic"/>
                <a:cs typeface="Century Gothic"/>
              </a:rPr>
              <a:t>ect</a:t>
            </a:r>
            <a:r>
              <a:rPr dirty="0">
                <a:latin typeface="Century Gothic"/>
                <a:cs typeface="Century Gothic"/>
              </a:rPr>
              <a:t>a</a:t>
            </a:r>
            <a:r>
              <a:rPr spc="-15" dirty="0">
                <a:latin typeface="Century Gothic"/>
                <a:cs typeface="Century Gothic"/>
              </a:rPr>
              <a:t>nce</a:t>
            </a:r>
            <a:r>
              <a:rPr spc="-5" dirty="0">
                <a:latin typeface="Century Gothic"/>
                <a:cs typeface="Century Gothic"/>
              </a:rPr>
              <a:t> </a:t>
            </a:r>
            <a:r>
              <a:rPr spc="-10" dirty="0">
                <a:latin typeface="Century Gothic"/>
                <a:cs typeface="Century Gothic"/>
              </a:rPr>
              <a:t>F</a:t>
            </a:r>
            <a:r>
              <a:rPr dirty="0">
                <a:latin typeface="Century Gothic"/>
                <a:cs typeface="Century Gothic"/>
              </a:rPr>
              <a:t>i</a:t>
            </a:r>
            <a:r>
              <a:rPr spc="-15" dirty="0">
                <a:latin typeface="Century Gothic"/>
                <a:cs typeface="Century Gothic"/>
              </a:rPr>
              <a:t>e</a:t>
            </a:r>
            <a:r>
              <a:rPr dirty="0">
                <a:latin typeface="Century Gothic"/>
                <a:cs typeface="Century Gothic"/>
              </a:rPr>
              <a:t>ld</a:t>
            </a:r>
            <a:r>
              <a:rPr spc="-5" dirty="0">
                <a:latin typeface="Century Gothic"/>
                <a:cs typeface="Century Gothic"/>
              </a:rPr>
              <a:t> </a:t>
            </a:r>
            <a:r>
              <a:rPr spc="-10" dirty="0">
                <a:latin typeface="Century Gothic"/>
                <a:cs typeface="Century Gothic"/>
              </a:rPr>
              <a:t>of</a:t>
            </a:r>
            <a:r>
              <a:rPr spc="-5" dirty="0">
                <a:latin typeface="Century Gothic"/>
                <a:cs typeface="Century Gothic"/>
              </a:rPr>
              <a:t> </a:t>
            </a:r>
            <a:r>
              <a:rPr dirty="0">
                <a:latin typeface="Century Gothic"/>
                <a:cs typeface="Century Gothic"/>
              </a:rPr>
              <a:t>a</a:t>
            </a:r>
            <a:r>
              <a:rPr spc="-5" dirty="0">
                <a:latin typeface="Century Gothic"/>
                <a:cs typeface="Century Gothic"/>
              </a:rPr>
              <a:t> </a:t>
            </a:r>
            <a:r>
              <a:rPr dirty="0">
                <a:latin typeface="Century Gothic"/>
                <a:cs typeface="Century Gothic"/>
              </a:rPr>
              <a:t>H</a:t>
            </a:r>
            <a:r>
              <a:rPr spc="-15" dirty="0">
                <a:latin typeface="Century Gothic"/>
                <a:cs typeface="Century Gothic"/>
              </a:rPr>
              <a:t>u</a:t>
            </a:r>
            <a:r>
              <a:rPr dirty="0">
                <a:latin typeface="Century Gothic"/>
                <a:cs typeface="Century Gothic"/>
              </a:rPr>
              <a:t>ma</a:t>
            </a:r>
            <a:r>
              <a:rPr spc="-15" dirty="0">
                <a:latin typeface="Century Gothic"/>
                <a:cs typeface="Century Gothic"/>
              </a:rPr>
              <a:t>n</a:t>
            </a:r>
            <a:r>
              <a:rPr spc="-5" dirty="0">
                <a:latin typeface="Century Gothic"/>
                <a:cs typeface="Century Gothic"/>
              </a:rPr>
              <a:t> </a:t>
            </a:r>
            <a:r>
              <a:rPr spc="-10" dirty="0">
                <a:latin typeface="Century Gothic"/>
                <a:cs typeface="Century Gothic"/>
              </a:rPr>
              <a:t>F</a:t>
            </a:r>
            <a:r>
              <a:rPr dirty="0">
                <a:latin typeface="Century Gothic"/>
                <a:cs typeface="Century Gothic"/>
              </a:rPr>
              <a:t>a</a:t>
            </a:r>
            <a:r>
              <a:rPr spc="-10" dirty="0">
                <a:latin typeface="Century Gothic"/>
                <a:cs typeface="Century Gothic"/>
              </a:rPr>
              <a:t>ce, P</a:t>
            </a:r>
            <a:r>
              <a:rPr spc="-20" dirty="0">
                <a:latin typeface="Century Gothic"/>
                <a:cs typeface="Century Gothic"/>
              </a:rPr>
              <a:t>r</a:t>
            </a:r>
            <a:r>
              <a:rPr spc="-10" dirty="0">
                <a:latin typeface="Century Gothic"/>
                <a:cs typeface="Century Gothic"/>
              </a:rPr>
              <a:t>oc.</a:t>
            </a:r>
            <a:r>
              <a:rPr dirty="0">
                <a:latin typeface="Century Gothic"/>
                <a:cs typeface="Century Gothic"/>
              </a:rPr>
              <a:t> SIGG</a:t>
            </a:r>
            <a:r>
              <a:rPr spc="-15" dirty="0">
                <a:latin typeface="Century Gothic"/>
                <a:cs typeface="Century Gothic"/>
              </a:rPr>
              <a:t>RAP</a:t>
            </a:r>
            <a:r>
              <a:rPr dirty="0">
                <a:latin typeface="Century Gothic"/>
                <a:cs typeface="Century Gothic"/>
              </a:rPr>
              <a:t>H</a:t>
            </a:r>
            <a:r>
              <a:rPr spc="-5" dirty="0">
                <a:latin typeface="Century Gothic"/>
                <a:cs typeface="Century Gothic"/>
              </a:rPr>
              <a:t> </a:t>
            </a:r>
            <a:r>
              <a:rPr dirty="0">
                <a:latin typeface="Century Gothic"/>
                <a:cs typeface="Century Gothic"/>
              </a:rPr>
              <a:t>2000</a:t>
            </a:r>
          </a:p>
        </p:txBody>
      </p:sp>
      <p:sp>
        <p:nvSpPr>
          <p:cNvPr id="15" name="object 3">
            <a:extLst>
              <a:ext uri="{FF2B5EF4-FFF2-40B4-BE49-F238E27FC236}">
                <a16:creationId xmlns:a16="http://schemas.microsoft.com/office/drawing/2014/main" id="{48A40218-E576-4924-95F8-9E6A325807C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676400" y="581263"/>
            <a:ext cx="10515600" cy="737419"/>
          </a:xfrm>
          <a:prstGeom prst="rect">
            <a:avLst/>
          </a:prstGeom>
        </p:spPr>
        <p:txBody>
          <a:bodyPr vert="horz" wrap="square" lIns="0" tIns="59727" rIns="0" bIns="0" rtlCol="0" anchor="ctr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dirty="0"/>
              <a:t>Environment Lighting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091810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852914" y="689354"/>
            <a:ext cx="10515600" cy="67710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593090">
              <a:lnSpc>
                <a:spcPct val="100000"/>
              </a:lnSpc>
            </a:pPr>
            <a:r>
              <a:rPr dirty="0"/>
              <a:t>Col</a:t>
            </a:r>
            <a:r>
              <a:rPr spc="-20" dirty="0"/>
              <a:t>o</a:t>
            </a:r>
            <a:r>
              <a:rPr spc="-15" dirty="0"/>
              <a:t>r</a:t>
            </a:r>
            <a:r>
              <a:rPr spc="25" dirty="0"/>
              <a:t> </a:t>
            </a:r>
            <a:r>
              <a:rPr dirty="0"/>
              <a:t>Matching</a:t>
            </a:r>
            <a:r>
              <a:rPr spc="-5" dirty="0"/>
              <a:t> Experiments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660494" y="2069956"/>
            <a:ext cx="6323965" cy="35753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indent="-342900">
              <a:buClr>
                <a:srgbClr val="DF7601"/>
              </a:buClr>
              <a:buFont typeface="Wingdings 2"/>
              <a:buChar char="□"/>
              <a:tabLst>
                <a:tab pos="356235" algn="l"/>
              </a:tabLst>
            </a:pPr>
            <a:r>
              <a:rPr sz="2000" spc="-65" dirty="0">
                <a:latin typeface="Lato" panose="020F0502020204030203"/>
                <a:cs typeface="Century Gothic"/>
              </a:rPr>
              <a:t>W</a:t>
            </a:r>
            <a:r>
              <a:rPr sz="2000" spc="5" dirty="0">
                <a:latin typeface="Lato" panose="020F0502020204030203"/>
                <a:cs typeface="Century Gothic"/>
              </a:rPr>
              <a:t>r</a:t>
            </a:r>
            <a:r>
              <a:rPr sz="2000" spc="-5" dirty="0">
                <a:latin typeface="Lato" panose="020F0502020204030203"/>
                <a:cs typeface="Century Gothic"/>
              </a:rPr>
              <a:t>i</a:t>
            </a:r>
            <a:r>
              <a:rPr sz="2000" spc="-10" dirty="0">
                <a:latin typeface="Lato" panose="020F0502020204030203"/>
                <a:cs typeface="Century Gothic"/>
              </a:rPr>
              <a:t>g</a:t>
            </a:r>
            <a:r>
              <a:rPr sz="2000" dirty="0">
                <a:latin typeface="Lato" panose="020F0502020204030203"/>
                <a:cs typeface="Century Gothic"/>
              </a:rPr>
              <a:t>ht</a:t>
            </a:r>
            <a:r>
              <a:rPr sz="2000" spc="45" dirty="0">
                <a:latin typeface="Lato" panose="020F0502020204030203"/>
                <a:cs typeface="Century Gothic"/>
              </a:rPr>
              <a:t> </a:t>
            </a:r>
            <a:r>
              <a:rPr sz="2000" spc="-5" dirty="0">
                <a:latin typeface="Lato" panose="020F0502020204030203"/>
                <a:cs typeface="Century Gothic"/>
              </a:rPr>
              <a:t>an</a:t>
            </a:r>
            <a:r>
              <a:rPr sz="2000" dirty="0">
                <a:latin typeface="Lato" panose="020F0502020204030203"/>
                <a:cs typeface="Century Gothic"/>
              </a:rPr>
              <a:t>d</a:t>
            </a:r>
            <a:r>
              <a:rPr sz="2000" spc="-10" dirty="0">
                <a:latin typeface="Lato" panose="020F0502020204030203"/>
                <a:cs typeface="Century Gothic"/>
              </a:rPr>
              <a:t> </a:t>
            </a:r>
            <a:r>
              <a:rPr sz="2000" spc="-5" dirty="0">
                <a:latin typeface="Lato" panose="020F0502020204030203"/>
                <a:cs typeface="Century Gothic"/>
              </a:rPr>
              <a:t>G</a:t>
            </a:r>
            <a:r>
              <a:rPr sz="2000" spc="5" dirty="0">
                <a:latin typeface="Lato" panose="020F0502020204030203"/>
                <a:cs typeface="Century Gothic"/>
              </a:rPr>
              <a:t>u</a:t>
            </a:r>
            <a:r>
              <a:rPr sz="2000" spc="-5" dirty="0">
                <a:latin typeface="Lato" panose="020F0502020204030203"/>
                <a:cs typeface="Century Gothic"/>
              </a:rPr>
              <a:t>il</a:t>
            </a:r>
            <a:r>
              <a:rPr sz="2000" dirty="0">
                <a:latin typeface="Lato" panose="020F0502020204030203"/>
                <a:cs typeface="Century Gothic"/>
              </a:rPr>
              <a:t>d</a:t>
            </a:r>
            <a:r>
              <a:rPr sz="2000" spc="-20" dirty="0">
                <a:latin typeface="Lato" panose="020F0502020204030203"/>
                <a:cs typeface="Century Gothic"/>
              </a:rPr>
              <a:t> </a:t>
            </a:r>
            <a:r>
              <a:rPr sz="2000" spc="-45" dirty="0">
                <a:latin typeface="Lato" panose="020F0502020204030203"/>
                <a:cs typeface="Century Gothic"/>
              </a:rPr>
              <a:t>(</a:t>
            </a:r>
            <a:r>
              <a:rPr sz="2000" spc="-5" dirty="0">
                <a:latin typeface="Lato" panose="020F0502020204030203"/>
                <a:cs typeface="Century Gothic"/>
              </a:rPr>
              <a:t>1</a:t>
            </a:r>
            <a:r>
              <a:rPr sz="2000" spc="5" dirty="0">
                <a:latin typeface="Lato" panose="020F0502020204030203"/>
                <a:cs typeface="Century Gothic"/>
              </a:rPr>
              <a:t>9</a:t>
            </a:r>
            <a:r>
              <a:rPr sz="2000" spc="-5" dirty="0">
                <a:latin typeface="Lato" panose="020F0502020204030203"/>
                <a:cs typeface="Century Gothic"/>
              </a:rPr>
              <a:t>2</a:t>
            </a:r>
            <a:r>
              <a:rPr sz="2000" spc="5" dirty="0">
                <a:latin typeface="Lato" panose="020F0502020204030203"/>
                <a:cs typeface="Century Gothic"/>
              </a:rPr>
              <a:t>0</a:t>
            </a:r>
            <a:r>
              <a:rPr sz="2000" spc="-5" dirty="0">
                <a:latin typeface="Lato" panose="020F0502020204030203"/>
                <a:cs typeface="Century Gothic"/>
              </a:rPr>
              <a:t>s)</a:t>
            </a:r>
            <a:endParaRPr sz="2000" dirty="0">
              <a:latin typeface="Lato" panose="020F0502020204030203"/>
              <a:cs typeface="Century Gothic"/>
            </a:endParaRPr>
          </a:p>
          <a:p>
            <a:pPr marL="698500" lvl="1" indent="-337185">
              <a:spcBef>
                <a:spcPts val="605"/>
              </a:spcBef>
              <a:buClr>
                <a:srgbClr val="E3C401"/>
              </a:buClr>
              <a:buFont typeface="Wingdings 2"/>
              <a:buChar char="□"/>
              <a:tabLst>
                <a:tab pos="699135" algn="l"/>
              </a:tabLst>
            </a:pPr>
            <a:r>
              <a:rPr spc="-15" dirty="0">
                <a:latin typeface="Lato" panose="020F0502020204030203"/>
                <a:cs typeface="Century Gothic"/>
              </a:rPr>
              <a:t>C</a:t>
            </a:r>
            <a:r>
              <a:rPr spc="-25" dirty="0">
                <a:latin typeface="Lato" panose="020F0502020204030203"/>
                <a:cs typeface="Century Gothic"/>
              </a:rPr>
              <a:t>h</a:t>
            </a:r>
            <a:r>
              <a:rPr spc="-15" dirty="0">
                <a:latin typeface="Lato" panose="020F0502020204030203"/>
                <a:cs typeface="Century Gothic"/>
              </a:rPr>
              <a:t>o</a:t>
            </a:r>
            <a:r>
              <a:rPr spc="-20" dirty="0">
                <a:latin typeface="Lato" panose="020F0502020204030203"/>
                <a:cs typeface="Century Gothic"/>
              </a:rPr>
              <a:t>o</a:t>
            </a:r>
            <a:r>
              <a:rPr spc="-5" dirty="0">
                <a:latin typeface="Lato" panose="020F0502020204030203"/>
                <a:cs typeface="Century Gothic"/>
              </a:rPr>
              <a:t>s</a:t>
            </a:r>
            <a:r>
              <a:rPr dirty="0">
                <a:latin typeface="Lato" panose="020F0502020204030203"/>
                <a:cs typeface="Century Gothic"/>
              </a:rPr>
              <a:t>e</a:t>
            </a:r>
            <a:r>
              <a:rPr spc="5" dirty="0">
                <a:latin typeface="Lato" panose="020F0502020204030203"/>
                <a:cs typeface="Century Gothic"/>
              </a:rPr>
              <a:t> </a:t>
            </a:r>
            <a:r>
              <a:rPr spc="10" dirty="0">
                <a:latin typeface="Lato" panose="020F0502020204030203"/>
                <a:cs typeface="Century Gothic"/>
              </a:rPr>
              <a:t>l</a:t>
            </a:r>
            <a:r>
              <a:rPr spc="20" dirty="0">
                <a:latin typeface="Lato" panose="020F0502020204030203"/>
                <a:cs typeface="Century Gothic"/>
              </a:rPr>
              <a:t>i</a:t>
            </a:r>
            <a:r>
              <a:rPr spc="-15" dirty="0">
                <a:latin typeface="Lato" panose="020F0502020204030203"/>
                <a:cs typeface="Century Gothic"/>
              </a:rPr>
              <a:t>g</a:t>
            </a:r>
            <a:r>
              <a:rPr spc="-25" dirty="0">
                <a:latin typeface="Lato" panose="020F0502020204030203"/>
                <a:cs typeface="Century Gothic"/>
              </a:rPr>
              <a:t>ht</a:t>
            </a:r>
            <a:r>
              <a:rPr dirty="0">
                <a:latin typeface="Lato" panose="020F0502020204030203"/>
                <a:cs typeface="Century Gothic"/>
              </a:rPr>
              <a:t>s</a:t>
            </a:r>
            <a:r>
              <a:rPr spc="-10" dirty="0">
                <a:latin typeface="Lato" panose="020F0502020204030203"/>
                <a:cs typeface="Century Gothic"/>
              </a:rPr>
              <a:t> of</a:t>
            </a:r>
            <a:r>
              <a:rPr spc="-5" dirty="0">
                <a:latin typeface="Lato" panose="020F0502020204030203"/>
                <a:cs typeface="Century Gothic"/>
              </a:rPr>
              <a:t> </a:t>
            </a:r>
            <a:r>
              <a:rPr dirty="0">
                <a:latin typeface="Lato" panose="020F0502020204030203"/>
                <a:cs typeface="Century Gothic"/>
              </a:rPr>
              <a:t>3</a:t>
            </a:r>
            <a:r>
              <a:rPr spc="-5" dirty="0">
                <a:latin typeface="Lato" panose="020F0502020204030203"/>
                <a:cs typeface="Century Gothic"/>
              </a:rPr>
              <a:t> </a:t>
            </a:r>
            <a:r>
              <a:rPr spc="5" dirty="0">
                <a:latin typeface="Lato" panose="020F0502020204030203"/>
                <a:cs typeface="Century Gothic"/>
              </a:rPr>
              <a:t>d</a:t>
            </a:r>
            <a:r>
              <a:rPr spc="20" dirty="0">
                <a:latin typeface="Lato" panose="020F0502020204030203"/>
                <a:cs typeface="Century Gothic"/>
              </a:rPr>
              <a:t>i</a:t>
            </a:r>
            <a:r>
              <a:rPr spc="-10" dirty="0">
                <a:latin typeface="Lato" panose="020F0502020204030203"/>
                <a:cs typeface="Century Gothic"/>
              </a:rPr>
              <a:t>ff</a:t>
            </a:r>
            <a:r>
              <a:rPr spc="-25" dirty="0">
                <a:latin typeface="Lato" panose="020F0502020204030203"/>
                <a:cs typeface="Century Gothic"/>
              </a:rPr>
              <a:t>e</a:t>
            </a:r>
            <a:r>
              <a:rPr spc="-10" dirty="0">
                <a:latin typeface="Lato" panose="020F0502020204030203"/>
                <a:cs typeface="Century Gothic"/>
              </a:rPr>
              <a:t>r</a:t>
            </a:r>
            <a:r>
              <a:rPr spc="-25" dirty="0">
                <a:latin typeface="Lato" panose="020F0502020204030203"/>
                <a:cs typeface="Century Gothic"/>
              </a:rPr>
              <a:t>en</a:t>
            </a:r>
            <a:r>
              <a:rPr spc="-10" dirty="0">
                <a:latin typeface="Lato" panose="020F0502020204030203"/>
                <a:cs typeface="Century Gothic"/>
              </a:rPr>
              <a:t>t</a:t>
            </a:r>
            <a:r>
              <a:rPr spc="5" dirty="0">
                <a:latin typeface="Lato" panose="020F0502020204030203"/>
                <a:cs typeface="Century Gothic"/>
              </a:rPr>
              <a:t> </a:t>
            </a:r>
            <a:r>
              <a:rPr spc="-5" dirty="0">
                <a:latin typeface="Lato" panose="020F0502020204030203"/>
                <a:cs typeface="Century Gothic"/>
              </a:rPr>
              <a:t>pr</a:t>
            </a:r>
            <a:r>
              <a:rPr spc="15" dirty="0">
                <a:latin typeface="Lato" panose="020F0502020204030203"/>
                <a:cs typeface="Century Gothic"/>
              </a:rPr>
              <a:t>i</a:t>
            </a:r>
            <a:r>
              <a:rPr dirty="0">
                <a:latin typeface="Lato" panose="020F0502020204030203"/>
                <a:cs typeface="Century Gothic"/>
              </a:rPr>
              <a:t>mary</a:t>
            </a:r>
            <a:r>
              <a:rPr spc="-40" dirty="0">
                <a:latin typeface="Lato" panose="020F0502020204030203"/>
                <a:cs typeface="Century Gothic"/>
              </a:rPr>
              <a:t> </a:t>
            </a:r>
            <a:r>
              <a:rPr spc="-15" dirty="0">
                <a:latin typeface="Lato" panose="020F0502020204030203"/>
                <a:cs typeface="Century Gothic"/>
              </a:rPr>
              <a:t>co</a:t>
            </a:r>
            <a:r>
              <a:rPr dirty="0">
                <a:latin typeface="Lato" panose="020F0502020204030203"/>
                <a:cs typeface="Century Gothic"/>
              </a:rPr>
              <a:t>l</a:t>
            </a:r>
            <a:r>
              <a:rPr spc="-10" dirty="0">
                <a:latin typeface="Lato" panose="020F0502020204030203"/>
                <a:cs typeface="Century Gothic"/>
              </a:rPr>
              <a:t>ors</a:t>
            </a:r>
            <a:endParaRPr dirty="0">
              <a:latin typeface="Lato" panose="020F0502020204030203"/>
              <a:cs typeface="Century Gothic"/>
            </a:endParaRPr>
          </a:p>
          <a:p>
            <a:pPr marL="698500" lvl="1" indent="-337185">
              <a:spcBef>
                <a:spcPts val="600"/>
              </a:spcBef>
              <a:buClr>
                <a:srgbClr val="E3C401"/>
              </a:buClr>
              <a:buFont typeface="Wingdings 2"/>
              <a:buChar char="□"/>
              <a:tabLst>
                <a:tab pos="699135" algn="l"/>
              </a:tabLst>
            </a:pPr>
            <a:r>
              <a:rPr spc="-10" dirty="0">
                <a:latin typeface="Lato" panose="020F0502020204030203"/>
                <a:cs typeface="Century Gothic"/>
              </a:rPr>
              <a:t>Sh</a:t>
            </a:r>
            <a:r>
              <a:rPr spc="-20" dirty="0">
                <a:latin typeface="Lato" panose="020F0502020204030203"/>
                <a:cs typeface="Century Gothic"/>
              </a:rPr>
              <a:t>o</a:t>
            </a:r>
            <a:r>
              <a:rPr dirty="0">
                <a:latin typeface="Lato" panose="020F0502020204030203"/>
                <a:cs typeface="Century Gothic"/>
              </a:rPr>
              <a:t>w</a:t>
            </a:r>
            <a:r>
              <a:rPr spc="5" dirty="0">
                <a:latin typeface="Lato" panose="020F0502020204030203"/>
                <a:cs typeface="Century Gothic"/>
              </a:rPr>
              <a:t> </a:t>
            </a:r>
            <a:r>
              <a:rPr spc="-25" dirty="0">
                <a:latin typeface="Lato" panose="020F0502020204030203"/>
                <a:cs typeface="Century Gothic"/>
              </a:rPr>
              <a:t>h</a:t>
            </a:r>
            <a:r>
              <a:rPr spc="-15" dirty="0">
                <a:latin typeface="Lato" panose="020F0502020204030203"/>
                <a:cs typeface="Century Gothic"/>
              </a:rPr>
              <a:t>uman</a:t>
            </a:r>
            <a:r>
              <a:rPr spc="15" dirty="0">
                <a:latin typeface="Lato" panose="020F0502020204030203"/>
                <a:cs typeface="Century Gothic"/>
              </a:rPr>
              <a:t> </a:t>
            </a:r>
            <a:r>
              <a:rPr spc="-5" dirty="0">
                <a:latin typeface="Lato" panose="020F0502020204030203"/>
                <a:cs typeface="Century Gothic"/>
              </a:rPr>
              <a:t>su</a:t>
            </a:r>
            <a:r>
              <a:rPr spc="-10" dirty="0">
                <a:latin typeface="Lato" panose="020F0502020204030203"/>
                <a:cs typeface="Century Gothic"/>
              </a:rPr>
              <a:t>b</a:t>
            </a:r>
            <a:r>
              <a:rPr spc="5" dirty="0">
                <a:latin typeface="Lato" panose="020F0502020204030203"/>
                <a:cs typeface="Century Gothic"/>
              </a:rPr>
              <a:t>j</a:t>
            </a:r>
            <a:r>
              <a:rPr spc="-25" dirty="0">
                <a:latin typeface="Lato" panose="020F0502020204030203"/>
                <a:cs typeface="Century Gothic"/>
              </a:rPr>
              <a:t>e</a:t>
            </a:r>
            <a:r>
              <a:rPr spc="-10" dirty="0">
                <a:latin typeface="Lato" panose="020F0502020204030203"/>
                <a:cs typeface="Century Gothic"/>
              </a:rPr>
              <a:t>ct</a:t>
            </a:r>
            <a:r>
              <a:rPr spc="5" dirty="0">
                <a:latin typeface="Lato" panose="020F0502020204030203"/>
                <a:cs typeface="Century Gothic"/>
              </a:rPr>
              <a:t> </a:t>
            </a:r>
            <a:r>
              <a:rPr dirty="0">
                <a:latin typeface="Lato" panose="020F0502020204030203"/>
                <a:cs typeface="Century Gothic"/>
              </a:rPr>
              <a:t>a</a:t>
            </a:r>
            <a:r>
              <a:rPr spc="-10" dirty="0">
                <a:latin typeface="Lato" panose="020F0502020204030203"/>
                <a:cs typeface="Century Gothic"/>
              </a:rPr>
              <a:t> </a:t>
            </a:r>
            <a:r>
              <a:rPr spc="-5" dirty="0">
                <a:latin typeface="Lato" panose="020F0502020204030203"/>
                <a:cs typeface="Century Gothic"/>
              </a:rPr>
              <a:t>s</a:t>
            </a:r>
            <a:r>
              <a:rPr spc="20" dirty="0">
                <a:latin typeface="Lato" panose="020F0502020204030203"/>
                <a:cs typeface="Century Gothic"/>
              </a:rPr>
              <a:t>i</a:t>
            </a:r>
            <a:r>
              <a:rPr spc="-25" dirty="0">
                <a:latin typeface="Lato" panose="020F0502020204030203"/>
                <a:cs typeface="Century Gothic"/>
              </a:rPr>
              <a:t>n</a:t>
            </a:r>
            <a:r>
              <a:rPr dirty="0">
                <a:latin typeface="Lato" panose="020F0502020204030203"/>
                <a:cs typeface="Century Gothic"/>
              </a:rPr>
              <a:t>g</a:t>
            </a:r>
            <a:r>
              <a:rPr spc="10" dirty="0">
                <a:latin typeface="Lato" panose="020F0502020204030203"/>
                <a:cs typeface="Century Gothic"/>
              </a:rPr>
              <a:t>l</a:t>
            </a:r>
            <a:r>
              <a:rPr spc="-10" dirty="0">
                <a:latin typeface="Lato" panose="020F0502020204030203"/>
                <a:cs typeface="Century Gothic"/>
              </a:rPr>
              <a:t>e</a:t>
            </a:r>
            <a:r>
              <a:rPr dirty="0">
                <a:latin typeface="Lato" panose="020F0502020204030203"/>
                <a:cs typeface="Century Gothic"/>
              </a:rPr>
              <a:t>-</a:t>
            </a:r>
            <a:r>
              <a:rPr spc="-35" dirty="0">
                <a:latin typeface="Lato" panose="020F0502020204030203"/>
                <a:cs typeface="Century Gothic"/>
              </a:rPr>
              <a:t>w</a:t>
            </a:r>
            <a:r>
              <a:rPr spc="-10" dirty="0">
                <a:latin typeface="Lato" panose="020F0502020204030203"/>
                <a:cs typeface="Century Gothic"/>
              </a:rPr>
              <a:t>a</a:t>
            </a:r>
            <a:r>
              <a:rPr spc="20" dirty="0">
                <a:latin typeface="Lato" panose="020F0502020204030203"/>
                <a:cs typeface="Century Gothic"/>
              </a:rPr>
              <a:t>v</a:t>
            </a:r>
            <a:r>
              <a:rPr spc="-25" dirty="0">
                <a:latin typeface="Lato" panose="020F0502020204030203"/>
                <a:cs typeface="Century Gothic"/>
              </a:rPr>
              <a:t>e</a:t>
            </a:r>
            <a:r>
              <a:rPr spc="10" dirty="0">
                <a:latin typeface="Lato" panose="020F0502020204030203"/>
                <a:cs typeface="Century Gothic"/>
              </a:rPr>
              <a:t>l</a:t>
            </a:r>
            <a:r>
              <a:rPr spc="-25" dirty="0">
                <a:latin typeface="Lato" panose="020F0502020204030203"/>
                <a:cs typeface="Century Gothic"/>
              </a:rPr>
              <a:t>en</a:t>
            </a:r>
            <a:r>
              <a:rPr spc="-15" dirty="0">
                <a:latin typeface="Lato" panose="020F0502020204030203"/>
                <a:cs typeface="Century Gothic"/>
              </a:rPr>
              <a:t>g</a:t>
            </a:r>
            <a:r>
              <a:rPr spc="-20" dirty="0">
                <a:latin typeface="Lato" panose="020F0502020204030203"/>
                <a:cs typeface="Century Gothic"/>
              </a:rPr>
              <a:t>t</a:t>
            </a:r>
            <a:r>
              <a:rPr spc="-15" dirty="0">
                <a:latin typeface="Lato" panose="020F0502020204030203"/>
                <a:cs typeface="Century Gothic"/>
              </a:rPr>
              <a:t>h</a:t>
            </a:r>
            <a:r>
              <a:rPr spc="45" dirty="0">
                <a:latin typeface="Lato" panose="020F0502020204030203"/>
                <a:cs typeface="Century Gothic"/>
              </a:rPr>
              <a:t> </a:t>
            </a:r>
            <a:r>
              <a:rPr spc="-25" dirty="0">
                <a:latin typeface="Lato" panose="020F0502020204030203"/>
                <a:cs typeface="Century Gothic"/>
              </a:rPr>
              <a:t>te</a:t>
            </a:r>
            <a:r>
              <a:rPr spc="-5" dirty="0">
                <a:latin typeface="Lato" panose="020F0502020204030203"/>
                <a:cs typeface="Century Gothic"/>
              </a:rPr>
              <a:t>s</a:t>
            </a:r>
            <a:r>
              <a:rPr dirty="0">
                <a:latin typeface="Lato" panose="020F0502020204030203"/>
                <a:cs typeface="Century Gothic"/>
              </a:rPr>
              <a:t>t</a:t>
            </a:r>
            <a:r>
              <a:rPr spc="25" dirty="0">
                <a:latin typeface="Lato" panose="020F0502020204030203"/>
                <a:cs typeface="Century Gothic"/>
              </a:rPr>
              <a:t> </a:t>
            </a:r>
            <a:r>
              <a:rPr spc="10" dirty="0">
                <a:latin typeface="Lato" panose="020F0502020204030203"/>
                <a:cs typeface="Century Gothic"/>
              </a:rPr>
              <a:t>l</a:t>
            </a:r>
            <a:r>
              <a:rPr spc="20" dirty="0">
                <a:latin typeface="Lato" panose="020F0502020204030203"/>
                <a:cs typeface="Century Gothic"/>
              </a:rPr>
              <a:t>i</a:t>
            </a:r>
            <a:r>
              <a:rPr spc="-15" dirty="0">
                <a:latin typeface="Lato" panose="020F0502020204030203"/>
                <a:cs typeface="Century Gothic"/>
              </a:rPr>
              <a:t>g</a:t>
            </a:r>
            <a:r>
              <a:rPr spc="-25" dirty="0">
                <a:latin typeface="Lato" panose="020F0502020204030203"/>
                <a:cs typeface="Century Gothic"/>
              </a:rPr>
              <a:t>h</a:t>
            </a:r>
            <a:r>
              <a:rPr spc="-10" dirty="0">
                <a:latin typeface="Lato" panose="020F0502020204030203"/>
                <a:cs typeface="Century Gothic"/>
              </a:rPr>
              <a:t>t</a:t>
            </a:r>
            <a:endParaRPr dirty="0">
              <a:latin typeface="Lato" panose="020F0502020204030203"/>
              <a:cs typeface="Century Gothic"/>
            </a:endParaRPr>
          </a:p>
          <a:p>
            <a:pPr marL="698500" lvl="1" indent="-337185">
              <a:spcBef>
                <a:spcPts val="600"/>
              </a:spcBef>
              <a:buClr>
                <a:srgbClr val="E3C401"/>
              </a:buClr>
              <a:buFont typeface="Wingdings 2"/>
              <a:buChar char="□"/>
              <a:tabLst>
                <a:tab pos="699135" algn="l"/>
              </a:tabLst>
            </a:pPr>
            <a:r>
              <a:rPr spc="-10" dirty="0">
                <a:latin typeface="Lato" panose="020F0502020204030203"/>
                <a:cs typeface="Century Gothic"/>
              </a:rPr>
              <a:t>Ha</a:t>
            </a:r>
            <a:r>
              <a:rPr spc="15" dirty="0">
                <a:latin typeface="Lato" panose="020F0502020204030203"/>
                <a:cs typeface="Century Gothic"/>
              </a:rPr>
              <a:t>v</a:t>
            </a:r>
            <a:r>
              <a:rPr dirty="0">
                <a:latin typeface="Lato" panose="020F0502020204030203"/>
                <a:cs typeface="Century Gothic"/>
              </a:rPr>
              <a:t>e</a:t>
            </a:r>
            <a:r>
              <a:rPr spc="-15" dirty="0">
                <a:latin typeface="Lato" panose="020F0502020204030203"/>
                <a:cs typeface="Century Gothic"/>
              </a:rPr>
              <a:t> </a:t>
            </a:r>
            <a:r>
              <a:rPr spc="-5" dirty="0">
                <a:latin typeface="Lato" panose="020F0502020204030203"/>
                <a:cs typeface="Century Gothic"/>
              </a:rPr>
              <a:t>s</a:t>
            </a:r>
            <a:r>
              <a:rPr spc="-10" dirty="0">
                <a:latin typeface="Lato" panose="020F0502020204030203"/>
                <a:cs typeface="Century Gothic"/>
              </a:rPr>
              <a:t>u</a:t>
            </a:r>
            <a:r>
              <a:rPr spc="-5" dirty="0">
                <a:latin typeface="Lato" panose="020F0502020204030203"/>
                <a:cs typeface="Century Gothic"/>
              </a:rPr>
              <a:t>bj</a:t>
            </a:r>
            <a:r>
              <a:rPr spc="-10" dirty="0">
                <a:latin typeface="Lato" panose="020F0502020204030203"/>
                <a:cs typeface="Century Gothic"/>
              </a:rPr>
              <a:t>e</a:t>
            </a:r>
            <a:r>
              <a:rPr dirty="0">
                <a:latin typeface="Lato" panose="020F0502020204030203"/>
                <a:cs typeface="Century Gothic"/>
              </a:rPr>
              <a:t>ct</a:t>
            </a:r>
            <a:r>
              <a:rPr spc="15" dirty="0">
                <a:latin typeface="Lato" panose="020F0502020204030203"/>
                <a:cs typeface="Century Gothic"/>
              </a:rPr>
              <a:t> </a:t>
            </a:r>
            <a:r>
              <a:rPr dirty="0">
                <a:latin typeface="Lato" panose="020F0502020204030203"/>
                <a:cs typeface="Century Gothic"/>
              </a:rPr>
              <a:t>m</a:t>
            </a:r>
            <a:r>
              <a:rPr spc="-10" dirty="0">
                <a:latin typeface="Lato" panose="020F0502020204030203"/>
                <a:cs typeface="Century Gothic"/>
              </a:rPr>
              <a:t>a</a:t>
            </a:r>
            <a:r>
              <a:rPr spc="-15" dirty="0">
                <a:latin typeface="Lato" panose="020F0502020204030203"/>
                <a:cs typeface="Century Gothic"/>
              </a:rPr>
              <a:t>t</a:t>
            </a:r>
            <a:r>
              <a:rPr dirty="0">
                <a:latin typeface="Lato" panose="020F0502020204030203"/>
                <a:cs typeface="Century Gothic"/>
              </a:rPr>
              <a:t>ch</a:t>
            </a:r>
            <a:r>
              <a:rPr spc="5" dirty="0">
                <a:latin typeface="Lato" panose="020F0502020204030203"/>
                <a:cs typeface="Century Gothic"/>
              </a:rPr>
              <a:t> </a:t>
            </a:r>
            <a:r>
              <a:rPr spc="-15" dirty="0">
                <a:latin typeface="Lato" panose="020F0502020204030203"/>
                <a:cs typeface="Century Gothic"/>
              </a:rPr>
              <a:t>t</a:t>
            </a:r>
            <a:r>
              <a:rPr spc="-10" dirty="0">
                <a:latin typeface="Lato" panose="020F0502020204030203"/>
                <a:cs typeface="Century Gothic"/>
              </a:rPr>
              <a:t>e</a:t>
            </a:r>
            <a:r>
              <a:rPr spc="-5" dirty="0">
                <a:latin typeface="Lato" panose="020F0502020204030203"/>
                <a:cs typeface="Century Gothic"/>
              </a:rPr>
              <a:t>s</a:t>
            </a:r>
            <a:r>
              <a:rPr dirty="0">
                <a:latin typeface="Lato" panose="020F0502020204030203"/>
                <a:cs typeface="Century Gothic"/>
              </a:rPr>
              <a:t>t</a:t>
            </a:r>
            <a:r>
              <a:rPr spc="25" dirty="0">
                <a:latin typeface="Lato" panose="020F0502020204030203"/>
                <a:cs typeface="Century Gothic"/>
              </a:rPr>
              <a:t> </a:t>
            </a:r>
            <a:r>
              <a:rPr spc="5" dirty="0">
                <a:latin typeface="Lato" panose="020F0502020204030203"/>
                <a:cs typeface="Century Gothic"/>
              </a:rPr>
              <a:t>l</a:t>
            </a:r>
            <a:r>
              <a:rPr spc="20" dirty="0">
                <a:latin typeface="Lato" panose="020F0502020204030203"/>
                <a:cs typeface="Century Gothic"/>
              </a:rPr>
              <a:t>i</a:t>
            </a:r>
            <a:r>
              <a:rPr dirty="0">
                <a:latin typeface="Lato" panose="020F0502020204030203"/>
                <a:cs typeface="Century Gothic"/>
              </a:rPr>
              <a:t>g</a:t>
            </a:r>
            <a:r>
              <a:rPr spc="-10" dirty="0">
                <a:latin typeface="Lato" panose="020F0502020204030203"/>
                <a:cs typeface="Century Gothic"/>
              </a:rPr>
              <a:t>h</a:t>
            </a:r>
            <a:r>
              <a:rPr dirty="0">
                <a:latin typeface="Lato" panose="020F0502020204030203"/>
                <a:cs typeface="Century Gothic"/>
              </a:rPr>
              <a:t>t</a:t>
            </a:r>
          </a:p>
          <a:p>
            <a:pPr marL="1047750" lvl="2" indent="-349250">
              <a:spcBef>
                <a:spcPts val="600"/>
              </a:spcBef>
              <a:buClr>
                <a:srgbClr val="333333"/>
              </a:buClr>
              <a:buFont typeface="Wingdings 2"/>
              <a:buChar char="□"/>
              <a:tabLst>
                <a:tab pos="1048385" algn="l"/>
              </a:tabLst>
            </a:pPr>
            <a:r>
              <a:rPr spc="-45" dirty="0">
                <a:latin typeface="Lato" panose="020F0502020204030203"/>
                <a:cs typeface="Century Gothic"/>
              </a:rPr>
              <a:t>U</a:t>
            </a:r>
            <a:r>
              <a:rPr spc="-5" dirty="0">
                <a:latin typeface="Lato" panose="020F0502020204030203"/>
                <a:cs typeface="Century Gothic"/>
              </a:rPr>
              <a:t>s</a:t>
            </a:r>
            <a:r>
              <a:rPr dirty="0">
                <a:latin typeface="Lato" panose="020F0502020204030203"/>
                <a:cs typeface="Century Gothic"/>
              </a:rPr>
              <a:t>e</a:t>
            </a:r>
            <a:r>
              <a:rPr spc="30" dirty="0">
                <a:latin typeface="Lato" panose="020F0502020204030203"/>
                <a:cs typeface="Century Gothic"/>
              </a:rPr>
              <a:t> </a:t>
            </a:r>
            <a:r>
              <a:rPr dirty="0">
                <a:latin typeface="Lato" panose="020F0502020204030203"/>
                <a:cs typeface="Century Gothic"/>
              </a:rPr>
              <a:t>a</a:t>
            </a:r>
            <a:r>
              <a:rPr spc="-10" dirty="0">
                <a:latin typeface="Lato" panose="020F0502020204030203"/>
                <a:cs typeface="Century Gothic"/>
              </a:rPr>
              <a:t> </a:t>
            </a:r>
            <a:r>
              <a:rPr spc="-30" dirty="0">
                <a:latin typeface="Lato" panose="020F0502020204030203"/>
                <a:cs typeface="Century Gothic"/>
              </a:rPr>
              <a:t>w</a:t>
            </a:r>
            <a:r>
              <a:rPr spc="-25" dirty="0">
                <a:latin typeface="Lato" panose="020F0502020204030203"/>
                <a:cs typeface="Century Gothic"/>
              </a:rPr>
              <a:t>e</a:t>
            </a:r>
            <a:r>
              <a:rPr spc="20" dirty="0">
                <a:latin typeface="Lato" panose="020F0502020204030203"/>
                <a:cs typeface="Century Gothic"/>
              </a:rPr>
              <a:t>i</a:t>
            </a:r>
            <a:r>
              <a:rPr spc="-15" dirty="0">
                <a:latin typeface="Lato" panose="020F0502020204030203"/>
                <a:cs typeface="Century Gothic"/>
              </a:rPr>
              <a:t>g</a:t>
            </a:r>
            <a:r>
              <a:rPr spc="-25" dirty="0">
                <a:latin typeface="Lato" panose="020F0502020204030203"/>
                <a:cs typeface="Century Gothic"/>
              </a:rPr>
              <a:t>hte</a:t>
            </a:r>
            <a:r>
              <a:rPr dirty="0">
                <a:latin typeface="Lato" panose="020F0502020204030203"/>
                <a:cs typeface="Century Gothic"/>
              </a:rPr>
              <a:t>d</a:t>
            </a:r>
            <a:r>
              <a:rPr spc="50" dirty="0">
                <a:latin typeface="Lato" panose="020F0502020204030203"/>
                <a:cs typeface="Century Gothic"/>
              </a:rPr>
              <a:t> </a:t>
            </a:r>
            <a:r>
              <a:rPr dirty="0">
                <a:latin typeface="Lato" panose="020F0502020204030203"/>
                <a:cs typeface="Century Gothic"/>
              </a:rPr>
              <a:t>comb</a:t>
            </a:r>
            <a:r>
              <a:rPr spc="15" dirty="0">
                <a:latin typeface="Lato" panose="020F0502020204030203"/>
                <a:cs typeface="Century Gothic"/>
              </a:rPr>
              <a:t>i</a:t>
            </a:r>
            <a:r>
              <a:rPr spc="-25" dirty="0">
                <a:latin typeface="Lato" panose="020F0502020204030203"/>
                <a:cs typeface="Century Gothic"/>
              </a:rPr>
              <a:t>n</a:t>
            </a:r>
            <a:r>
              <a:rPr spc="-10" dirty="0">
                <a:latin typeface="Lato" panose="020F0502020204030203"/>
                <a:cs typeface="Century Gothic"/>
              </a:rPr>
              <a:t>a</a:t>
            </a:r>
            <a:r>
              <a:rPr spc="-25" dirty="0">
                <a:latin typeface="Lato" panose="020F0502020204030203"/>
                <a:cs typeface="Century Gothic"/>
              </a:rPr>
              <a:t>t</a:t>
            </a:r>
            <a:r>
              <a:rPr spc="20" dirty="0">
                <a:latin typeface="Lato" panose="020F0502020204030203"/>
                <a:cs typeface="Century Gothic"/>
              </a:rPr>
              <a:t>i</a:t>
            </a:r>
            <a:r>
              <a:rPr spc="-15" dirty="0">
                <a:latin typeface="Lato" panose="020F0502020204030203"/>
                <a:cs typeface="Century Gothic"/>
              </a:rPr>
              <a:t>on</a:t>
            </a:r>
            <a:r>
              <a:rPr spc="-30" dirty="0">
                <a:latin typeface="Lato" panose="020F0502020204030203"/>
                <a:cs typeface="Century Gothic"/>
              </a:rPr>
              <a:t> </a:t>
            </a:r>
            <a:r>
              <a:rPr spc="-10" dirty="0">
                <a:latin typeface="Lato" panose="020F0502020204030203"/>
                <a:cs typeface="Century Gothic"/>
              </a:rPr>
              <a:t>of</a:t>
            </a:r>
            <a:r>
              <a:rPr spc="-5" dirty="0">
                <a:latin typeface="Lato" panose="020F0502020204030203"/>
                <a:cs typeface="Century Gothic"/>
              </a:rPr>
              <a:t> pr</a:t>
            </a:r>
            <a:r>
              <a:rPr spc="15" dirty="0">
                <a:latin typeface="Lato" panose="020F0502020204030203"/>
                <a:cs typeface="Century Gothic"/>
              </a:rPr>
              <a:t>i</a:t>
            </a:r>
            <a:r>
              <a:rPr spc="-15" dirty="0">
                <a:latin typeface="Lato" panose="020F0502020204030203"/>
                <a:cs typeface="Century Gothic"/>
              </a:rPr>
              <a:t>ma</a:t>
            </a:r>
            <a:r>
              <a:rPr spc="-30" dirty="0">
                <a:latin typeface="Lato" panose="020F0502020204030203"/>
                <a:cs typeface="Century Gothic"/>
              </a:rPr>
              <a:t>r</a:t>
            </a:r>
            <a:r>
              <a:rPr spc="10" dirty="0">
                <a:latin typeface="Lato" panose="020F0502020204030203"/>
                <a:cs typeface="Century Gothic"/>
              </a:rPr>
              <a:t>i</a:t>
            </a:r>
            <a:r>
              <a:rPr spc="-25" dirty="0">
                <a:latin typeface="Lato" panose="020F0502020204030203"/>
                <a:cs typeface="Century Gothic"/>
              </a:rPr>
              <a:t>e</a:t>
            </a:r>
            <a:r>
              <a:rPr dirty="0">
                <a:latin typeface="Lato" panose="020F0502020204030203"/>
                <a:cs typeface="Century Gothic"/>
              </a:rPr>
              <a:t>s</a:t>
            </a:r>
          </a:p>
          <a:p>
            <a:pPr marL="1047750" lvl="2" indent="-349250">
              <a:spcBef>
                <a:spcPts val="600"/>
              </a:spcBef>
              <a:buClr>
                <a:srgbClr val="333333"/>
              </a:buClr>
              <a:buFont typeface="Wingdings 2"/>
              <a:buChar char="□"/>
              <a:tabLst>
                <a:tab pos="1048385" algn="l"/>
              </a:tabLst>
            </a:pPr>
            <a:r>
              <a:rPr spc="-70" dirty="0">
                <a:latin typeface="Lato" panose="020F0502020204030203"/>
                <a:cs typeface="Century Gothic"/>
              </a:rPr>
              <a:t>W</a:t>
            </a:r>
            <a:r>
              <a:rPr spc="-25" dirty="0">
                <a:latin typeface="Lato" panose="020F0502020204030203"/>
                <a:cs typeface="Century Gothic"/>
              </a:rPr>
              <a:t>e</a:t>
            </a:r>
            <a:r>
              <a:rPr spc="20" dirty="0">
                <a:latin typeface="Lato" panose="020F0502020204030203"/>
                <a:cs typeface="Century Gothic"/>
              </a:rPr>
              <a:t>i</a:t>
            </a:r>
            <a:r>
              <a:rPr spc="-15" dirty="0">
                <a:latin typeface="Lato" panose="020F0502020204030203"/>
                <a:cs typeface="Century Gothic"/>
              </a:rPr>
              <a:t>g</a:t>
            </a:r>
            <a:r>
              <a:rPr spc="-25" dirty="0">
                <a:latin typeface="Lato" panose="020F0502020204030203"/>
                <a:cs typeface="Century Gothic"/>
              </a:rPr>
              <a:t>h</a:t>
            </a:r>
            <a:r>
              <a:rPr spc="-10" dirty="0">
                <a:latin typeface="Lato" panose="020F0502020204030203"/>
                <a:cs typeface="Century Gothic"/>
              </a:rPr>
              <a:t>t</a:t>
            </a:r>
            <a:r>
              <a:rPr spc="40" dirty="0">
                <a:latin typeface="Lato" panose="020F0502020204030203"/>
                <a:cs typeface="Century Gothic"/>
              </a:rPr>
              <a:t> </a:t>
            </a:r>
            <a:r>
              <a:rPr spc="20" dirty="0">
                <a:latin typeface="Lato" panose="020F0502020204030203"/>
                <a:cs typeface="Century Gothic"/>
              </a:rPr>
              <a:t>i</a:t>
            </a:r>
            <a:r>
              <a:rPr dirty="0">
                <a:latin typeface="Lato" panose="020F0502020204030203"/>
                <a:cs typeface="Century Gothic"/>
              </a:rPr>
              <a:t>s</a:t>
            </a:r>
            <a:r>
              <a:rPr spc="-15" dirty="0">
                <a:latin typeface="Lato" panose="020F0502020204030203"/>
                <a:cs typeface="Century Gothic"/>
              </a:rPr>
              <a:t> </a:t>
            </a:r>
            <a:r>
              <a:rPr spc="10" dirty="0">
                <a:latin typeface="Lato" panose="020F0502020204030203"/>
                <a:cs typeface="Century Gothic"/>
              </a:rPr>
              <a:t>l</a:t>
            </a:r>
            <a:r>
              <a:rPr dirty="0">
                <a:latin typeface="Lato" panose="020F0502020204030203"/>
                <a:cs typeface="Century Gothic"/>
              </a:rPr>
              <a:t>um</a:t>
            </a:r>
            <a:r>
              <a:rPr spc="20" dirty="0">
                <a:latin typeface="Lato" panose="020F0502020204030203"/>
                <a:cs typeface="Century Gothic"/>
              </a:rPr>
              <a:t>i</a:t>
            </a:r>
            <a:r>
              <a:rPr spc="-25" dirty="0">
                <a:latin typeface="Lato" panose="020F0502020204030203"/>
                <a:cs typeface="Century Gothic"/>
              </a:rPr>
              <a:t>n</a:t>
            </a:r>
            <a:r>
              <a:rPr lang="en-US" spc="-25" dirty="0">
                <a:latin typeface="Lato" panose="020F0502020204030203"/>
                <a:cs typeface="Century Gothic"/>
              </a:rPr>
              <a:t>a</a:t>
            </a:r>
            <a:r>
              <a:rPr spc="-25" dirty="0">
                <a:latin typeface="Lato" panose="020F0502020204030203"/>
                <a:cs typeface="Century Gothic"/>
              </a:rPr>
              <a:t>n</a:t>
            </a:r>
            <a:r>
              <a:rPr spc="-15" dirty="0">
                <a:latin typeface="Lato" panose="020F0502020204030203"/>
                <a:cs typeface="Century Gothic"/>
              </a:rPr>
              <a:t>ce</a:t>
            </a:r>
            <a:endParaRPr dirty="0">
              <a:latin typeface="Lato" panose="020F0502020204030203"/>
              <a:cs typeface="Century Gothic"/>
            </a:endParaRPr>
          </a:p>
          <a:p>
            <a:pPr marL="355600" indent="-342900">
              <a:spcBef>
                <a:spcPts val="985"/>
              </a:spcBef>
              <a:buClr>
                <a:srgbClr val="DF7601"/>
              </a:buClr>
              <a:buFont typeface="Wingdings 2"/>
              <a:buChar char="□"/>
              <a:tabLst>
                <a:tab pos="356235" algn="l"/>
              </a:tabLst>
            </a:pPr>
            <a:r>
              <a:rPr sz="2000" dirty="0">
                <a:latin typeface="Lato" panose="020F0502020204030203"/>
                <a:cs typeface="Century Gothic"/>
              </a:rPr>
              <a:t>C</a:t>
            </a:r>
            <a:r>
              <a:rPr sz="2000" spc="15" dirty="0">
                <a:latin typeface="Lato" panose="020F0502020204030203"/>
                <a:cs typeface="Century Gothic"/>
              </a:rPr>
              <a:t>I</a:t>
            </a:r>
            <a:r>
              <a:rPr sz="2000" dirty="0">
                <a:latin typeface="Lato" panose="020F0502020204030203"/>
                <a:cs typeface="Century Gothic"/>
              </a:rPr>
              <a:t>E</a:t>
            </a:r>
            <a:r>
              <a:rPr sz="2000" spc="-35" dirty="0">
                <a:latin typeface="Lato" panose="020F0502020204030203"/>
                <a:cs typeface="Century Gothic"/>
              </a:rPr>
              <a:t> </a:t>
            </a:r>
            <a:r>
              <a:rPr sz="2000" spc="-5" dirty="0">
                <a:latin typeface="Lato" panose="020F0502020204030203"/>
                <a:cs typeface="Century Gothic"/>
              </a:rPr>
              <a:t>s</a:t>
            </a:r>
            <a:r>
              <a:rPr sz="2000" spc="15" dirty="0">
                <a:latin typeface="Lato" panose="020F0502020204030203"/>
                <a:cs typeface="Century Gothic"/>
              </a:rPr>
              <a:t>t</a:t>
            </a:r>
            <a:r>
              <a:rPr sz="2000" spc="-5" dirty="0">
                <a:latin typeface="Lato" panose="020F0502020204030203"/>
                <a:cs typeface="Century Gothic"/>
              </a:rPr>
              <a:t>anda</a:t>
            </a:r>
            <a:r>
              <a:rPr sz="2000" spc="-10" dirty="0">
                <a:latin typeface="Lato" panose="020F0502020204030203"/>
                <a:cs typeface="Century Gothic"/>
              </a:rPr>
              <a:t>r</a:t>
            </a:r>
            <a:r>
              <a:rPr sz="2000" dirty="0">
                <a:latin typeface="Lato" panose="020F0502020204030203"/>
                <a:cs typeface="Century Gothic"/>
              </a:rPr>
              <a:t>d</a:t>
            </a:r>
            <a:r>
              <a:rPr sz="2000" spc="-35" dirty="0">
                <a:latin typeface="Lato" panose="020F0502020204030203"/>
                <a:cs typeface="Century Gothic"/>
              </a:rPr>
              <a:t> </a:t>
            </a:r>
            <a:r>
              <a:rPr sz="2000" spc="-5" dirty="0">
                <a:latin typeface="Lato" panose="020F0502020204030203"/>
                <a:cs typeface="Century Gothic"/>
              </a:rPr>
              <a:t>pr</a:t>
            </a:r>
            <a:r>
              <a:rPr sz="2000" spc="-10" dirty="0">
                <a:latin typeface="Lato" panose="020F0502020204030203"/>
                <a:cs typeface="Century Gothic"/>
              </a:rPr>
              <a:t>i</a:t>
            </a:r>
            <a:r>
              <a:rPr sz="2000" dirty="0">
                <a:latin typeface="Lato" panose="020F0502020204030203"/>
                <a:cs typeface="Century Gothic"/>
              </a:rPr>
              <a:t>maries</a:t>
            </a:r>
          </a:p>
          <a:p>
            <a:pPr marL="698500" lvl="1" indent="-337185">
              <a:spcBef>
                <a:spcPts val="605"/>
              </a:spcBef>
              <a:buClr>
                <a:srgbClr val="E3C401"/>
              </a:buClr>
              <a:buFont typeface="Wingdings 2"/>
              <a:buChar char="□"/>
              <a:tabLst>
                <a:tab pos="699135" algn="l"/>
              </a:tabLst>
            </a:pPr>
            <a:r>
              <a:rPr dirty="0">
                <a:solidFill>
                  <a:srgbClr val="FF0000"/>
                </a:solidFill>
                <a:latin typeface="Lato" panose="020F0502020204030203"/>
                <a:cs typeface="Century Gothic"/>
              </a:rPr>
              <a:t>R</a:t>
            </a:r>
            <a:r>
              <a:rPr spc="-10" dirty="0">
                <a:solidFill>
                  <a:srgbClr val="FF0000"/>
                </a:solidFill>
                <a:latin typeface="Lato" panose="020F0502020204030203"/>
                <a:cs typeface="Century Gothic"/>
              </a:rPr>
              <a:t>e</a:t>
            </a:r>
            <a:r>
              <a:rPr dirty="0">
                <a:solidFill>
                  <a:srgbClr val="FF0000"/>
                </a:solidFill>
                <a:latin typeface="Lato" panose="020F0502020204030203"/>
                <a:cs typeface="Century Gothic"/>
              </a:rPr>
              <a:t>d </a:t>
            </a:r>
            <a:r>
              <a:rPr spc="-45" dirty="0">
                <a:solidFill>
                  <a:srgbClr val="FF0000"/>
                </a:solidFill>
                <a:latin typeface="Lato" panose="020F0502020204030203"/>
                <a:cs typeface="Century Gothic"/>
              </a:rPr>
              <a:t>(</a:t>
            </a:r>
            <a:r>
              <a:rPr dirty="0">
                <a:solidFill>
                  <a:srgbClr val="FF0000"/>
                </a:solidFill>
                <a:latin typeface="Lato" panose="020F0502020204030203"/>
                <a:cs typeface="Century Gothic"/>
              </a:rPr>
              <a:t>R</a:t>
            </a:r>
            <a:r>
              <a:rPr spc="-20" dirty="0">
                <a:solidFill>
                  <a:srgbClr val="FF0000"/>
                </a:solidFill>
                <a:latin typeface="Lato" panose="020F0502020204030203"/>
                <a:cs typeface="Century Gothic"/>
              </a:rPr>
              <a:t>)</a:t>
            </a:r>
            <a:r>
              <a:rPr dirty="0">
                <a:solidFill>
                  <a:srgbClr val="FF0000"/>
                </a:solidFill>
                <a:latin typeface="Lato" panose="020F0502020204030203"/>
                <a:cs typeface="Century Gothic"/>
              </a:rPr>
              <a:t>:</a:t>
            </a:r>
            <a:r>
              <a:rPr spc="60" dirty="0">
                <a:solidFill>
                  <a:srgbClr val="FF0000"/>
                </a:solidFill>
                <a:latin typeface="Lato" panose="020F0502020204030203"/>
                <a:cs typeface="Century Gothic"/>
              </a:rPr>
              <a:t> </a:t>
            </a:r>
            <a:r>
              <a:rPr spc="-5" dirty="0">
                <a:solidFill>
                  <a:srgbClr val="585858"/>
                </a:solidFill>
                <a:latin typeface="Lato" panose="020F0502020204030203"/>
                <a:cs typeface="Century Gothic"/>
              </a:rPr>
              <a:t>70</a:t>
            </a:r>
            <a:r>
              <a:rPr spc="-10" dirty="0">
                <a:solidFill>
                  <a:srgbClr val="585858"/>
                </a:solidFill>
                <a:latin typeface="Lato" panose="020F0502020204030203"/>
                <a:cs typeface="Century Gothic"/>
              </a:rPr>
              <a:t>0n</a:t>
            </a:r>
            <a:r>
              <a:rPr dirty="0">
                <a:solidFill>
                  <a:srgbClr val="585858"/>
                </a:solidFill>
                <a:latin typeface="Lato" panose="020F0502020204030203"/>
                <a:cs typeface="Century Gothic"/>
              </a:rPr>
              <a:t>m</a:t>
            </a:r>
            <a:endParaRPr dirty="0">
              <a:latin typeface="Lato" panose="020F0502020204030203"/>
              <a:cs typeface="Century Gothic"/>
            </a:endParaRPr>
          </a:p>
          <a:p>
            <a:pPr marL="698500" lvl="1" indent="-337185">
              <a:spcBef>
                <a:spcPts val="600"/>
              </a:spcBef>
              <a:buClr>
                <a:srgbClr val="E3C401"/>
              </a:buClr>
              <a:buFont typeface="Wingdings 2"/>
              <a:buChar char="□"/>
              <a:tabLst>
                <a:tab pos="699135" algn="l"/>
              </a:tabLst>
            </a:pPr>
            <a:r>
              <a:rPr spc="-20" dirty="0">
                <a:solidFill>
                  <a:srgbClr val="00AF50"/>
                </a:solidFill>
                <a:latin typeface="Lato" panose="020F0502020204030203"/>
                <a:cs typeface="Century Gothic"/>
              </a:rPr>
              <a:t>Gre</a:t>
            </a:r>
            <a:r>
              <a:rPr spc="-25" dirty="0">
                <a:solidFill>
                  <a:srgbClr val="00AF50"/>
                </a:solidFill>
                <a:latin typeface="Lato" panose="020F0502020204030203"/>
                <a:cs typeface="Century Gothic"/>
              </a:rPr>
              <a:t>e</a:t>
            </a:r>
            <a:r>
              <a:rPr spc="-15" dirty="0">
                <a:solidFill>
                  <a:srgbClr val="00AF50"/>
                </a:solidFill>
                <a:latin typeface="Lato" panose="020F0502020204030203"/>
                <a:cs typeface="Century Gothic"/>
              </a:rPr>
              <a:t>n</a:t>
            </a:r>
            <a:r>
              <a:rPr spc="20" dirty="0">
                <a:solidFill>
                  <a:srgbClr val="00AF50"/>
                </a:solidFill>
                <a:latin typeface="Lato" panose="020F0502020204030203"/>
                <a:cs typeface="Century Gothic"/>
              </a:rPr>
              <a:t> </a:t>
            </a:r>
            <a:r>
              <a:rPr spc="-40" dirty="0">
                <a:solidFill>
                  <a:srgbClr val="00AF50"/>
                </a:solidFill>
                <a:latin typeface="Lato" panose="020F0502020204030203"/>
                <a:cs typeface="Century Gothic"/>
              </a:rPr>
              <a:t>(</a:t>
            </a:r>
            <a:r>
              <a:rPr spc="10" dirty="0">
                <a:solidFill>
                  <a:srgbClr val="00AF50"/>
                </a:solidFill>
                <a:latin typeface="Lato" panose="020F0502020204030203"/>
                <a:cs typeface="Century Gothic"/>
              </a:rPr>
              <a:t>G</a:t>
            </a:r>
            <a:r>
              <a:rPr spc="-20" dirty="0">
                <a:solidFill>
                  <a:srgbClr val="00AF50"/>
                </a:solidFill>
                <a:latin typeface="Lato" panose="020F0502020204030203"/>
                <a:cs typeface="Century Gothic"/>
              </a:rPr>
              <a:t>)</a:t>
            </a:r>
            <a:r>
              <a:rPr spc="-5" dirty="0">
                <a:solidFill>
                  <a:srgbClr val="00AF50"/>
                </a:solidFill>
                <a:latin typeface="Lato" panose="020F0502020204030203"/>
                <a:cs typeface="Century Gothic"/>
              </a:rPr>
              <a:t>:</a:t>
            </a:r>
            <a:r>
              <a:rPr spc="50" dirty="0">
                <a:solidFill>
                  <a:srgbClr val="00AF50"/>
                </a:solidFill>
                <a:latin typeface="Lato" panose="020F0502020204030203"/>
                <a:cs typeface="Century Gothic"/>
              </a:rPr>
              <a:t> </a:t>
            </a:r>
            <a:r>
              <a:rPr spc="-5" dirty="0">
                <a:solidFill>
                  <a:srgbClr val="585858"/>
                </a:solidFill>
                <a:latin typeface="Lato" panose="020F0502020204030203"/>
                <a:cs typeface="Century Gothic"/>
              </a:rPr>
              <a:t>546</a:t>
            </a:r>
            <a:r>
              <a:rPr spc="-25" dirty="0">
                <a:solidFill>
                  <a:srgbClr val="585858"/>
                </a:solidFill>
                <a:latin typeface="Lato" panose="020F0502020204030203"/>
                <a:cs typeface="Century Gothic"/>
              </a:rPr>
              <a:t>.</a:t>
            </a:r>
            <a:r>
              <a:rPr dirty="0">
                <a:solidFill>
                  <a:srgbClr val="585858"/>
                </a:solidFill>
                <a:latin typeface="Lato" panose="020F0502020204030203"/>
                <a:cs typeface="Century Gothic"/>
              </a:rPr>
              <a:t>1</a:t>
            </a:r>
            <a:r>
              <a:rPr spc="35" dirty="0">
                <a:solidFill>
                  <a:srgbClr val="585858"/>
                </a:solidFill>
                <a:latin typeface="Lato" panose="020F0502020204030203"/>
                <a:cs typeface="Century Gothic"/>
              </a:rPr>
              <a:t> </a:t>
            </a:r>
            <a:r>
              <a:rPr spc="-25" dirty="0">
                <a:solidFill>
                  <a:srgbClr val="585858"/>
                </a:solidFill>
                <a:latin typeface="Lato" panose="020F0502020204030203"/>
                <a:cs typeface="Century Gothic"/>
              </a:rPr>
              <a:t>n</a:t>
            </a:r>
            <a:r>
              <a:rPr spc="-20" dirty="0">
                <a:solidFill>
                  <a:srgbClr val="585858"/>
                </a:solidFill>
                <a:latin typeface="Lato" panose="020F0502020204030203"/>
                <a:cs typeface="Century Gothic"/>
              </a:rPr>
              <a:t>m</a:t>
            </a:r>
            <a:endParaRPr lang="en-US" spc="-20" dirty="0">
              <a:solidFill>
                <a:srgbClr val="585858"/>
              </a:solidFill>
              <a:latin typeface="Lato" panose="020F0502020204030203"/>
              <a:cs typeface="Century Gothic"/>
            </a:endParaRPr>
          </a:p>
          <a:p>
            <a:pPr marL="698500" lvl="1" indent="-337185">
              <a:spcBef>
                <a:spcPts val="600"/>
              </a:spcBef>
              <a:buClr>
                <a:srgbClr val="E3C401"/>
              </a:buClr>
              <a:buFont typeface="Wingdings 2"/>
              <a:buChar char="□"/>
              <a:tabLst>
                <a:tab pos="699135" algn="l"/>
              </a:tabLst>
            </a:pPr>
            <a:r>
              <a:rPr lang="en-US" spc="-5" dirty="0">
                <a:solidFill>
                  <a:srgbClr val="20449B"/>
                </a:solidFill>
                <a:latin typeface="Lato" panose="020F0502020204030203"/>
                <a:cs typeface="Century Gothic"/>
              </a:rPr>
              <a:t>B</a:t>
            </a:r>
            <a:r>
              <a:rPr lang="en-US" spc="5" dirty="0">
                <a:solidFill>
                  <a:srgbClr val="20449B"/>
                </a:solidFill>
                <a:latin typeface="Lato" panose="020F0502020204030203"/>
                <a:cs typeface="Century Gothic"/>
              </a:rPr>
              <a:t>l</a:t>
            </a:r>
            <a:r>
              <a:rPr lang="en-US" spc="-15" dirty="0">
                <a:solidFill>
                  <a:srgbClr val="20449B"/>
                </a:solidFill>
                <a:latin typeface="Lato" panose="020F0502020204030203"/>
                <a:cs typeface="Century Gothic"/>
              </a:rPr>
              <a:t>u</a:t>
            </a:r>
            <a:r>
              <a:rPr lang="en-US" spc="-25" dirty="0">
                <a:solidFill>
                  <a:srgbClr val="20449B"/>
                </a:solidFill>
                <a:latin typeface="Lato" panose="020F0502020204030203"/>
                <a:cs typeface="Century Gothic"/>
              </a:rPr>
              <a:t>e</a:t>
            </a:r>
            <a:r>
              <a:rPr lang="en-US" spc="-40" dirty="0">
                <a:solidFill>
                  <a:srgbClr val="20449B"/>
                </a:solidFill>
                <a:latin typeface="Lato" panose="020F0502020204030203"/>
                <a:cs typeface="Century Gothic"/>
              </a:rPr>
              <a:t>(</a:t>
            </a:r>
            <a:r>
              <a:rPr lang="en-US" spc="5" dirty="0">
                <a:solidFill>
                  <a:srgbClr val="20449B"/>
                </a:solidFill>
                <a:latin typeface="Lato" panose="020F0502020204030203"/>
                <a:cs typeface="Century Gothic"/>
              </a:rPr>
              <a:t>B</a:t>
            </a:r>
            <a:r>
              <a:rPr lang="en-US" spc="-15" dirty="0">
                <a:solidFill>
                  <a:srgbClr val="20449B"/>
                </a:solidFill>
                <a:latin typeface="Lato" panose="020F0502020204030203"/>
                <a:cs typeface="Century Gothic"/>
              </a:rPr>
              <a:t>)</a:t>
            </a:r>
            <a:r>
              <a:rPr lang="en-US" spc="-5" dirty="0">
                <a:solidFill>
                  <a:srgbClr val="20449B"/>
                </a:solidFill>
                <a:latin typeface="Lato" panose="020F0502020204030203"/>
                <a:cs typeface="Century Gothic"/>
              </a:rPr>
              <a:t>:</a:t>
            </a:r>
            <a:r>
              <a:rPr lang="en-US" spc="45" dirty="0">
                <a:solidFill>
                  <a:srgbClr val="20449B"/>
                </a:solidFill>
                <a:latin typeface="Lato" panose="020F0502020204030203"/>
                <a:cs typeface="Century Gothic"/>
              </a:rPr>
              <a:t> </a:t>
            </a:r>
            <a:r>
              <a:rPr lang="en-US" spc="-5" dirty="0">
                <a:solidFill>
                  <a:srgbClr val="585858"/>
                </a:solidFill>
                <a:latin typeface="Lato" panose="020F0502020204030203"/>
                <a:cs typeface="Century Gothic"/>
              </a:rPr>
              <a:t>435</a:t>
            </a:r>
            <a:r>
              <a:rPr lang="en-US" spc="-25" dirty="0">
                <a:solidFill>
                  <a:srgbClr val="585858"/>
                </a:solidFill>
                <a:latin typeface="Lato" panose="020F0502020204030203"/>
                <a:cs typeface="Century Gothic"/>
              </a:rPr>
              <a:t>.</a:t>
            </a:r>
            <a:r>
              <a:rPr lang="en-US" dirty="0">
                <a:solidFill>
                  <a:srgbClr val="585858"/>
                </a:solidFill>
                <a:latin typeface="Lato" panose="020F0502020204030203"/>
                <a:cs typeface="Century Gothic"/>
              </a:rPr>
              <a:t>8</a:t>
            </a:r>
            <a:r>
              <a:rPr lang="en-US" spc="35" dirty="0">
                <a:solidFill>
                  <a:srgbClr val="585858"/>
                </a:solidFill>
                <a:latin typeface="Lato" panose="020F0502020204030203"/>
                <a:cs typeface="Century Gothic"/>
              </a:rPr>
              <a:t> </a:t>
            </a:r>
            <a:r>
              <a:rPr lang="en-US" spc="-25" dirty="0">
                <a:solidFill>
                  <a:srgbClr val="585858"/>
                </a:solidFill>
                <a:latin typeface="Lato" panose="020F0502020204030203"/>
                <a:cs typeface="Century Gothic"/>
              </a:rPr>
              <a:t>n</a:t>
            </a:r>
            <a:r>
              <a:rPr lang="en-US" spc="-20" dirty="0">
                <a:solidFill>
                  <a:srgbClr val="585858"/>
                </a:solidFill>
                <a:latin typeface="Lato" panose="020F0502020204030203"/>
                <a:cs typeface="Century Gothic"/>
              </a:rPr>
              <a:t>m</a:t>
            </a:r>
            <a:endParaRPr dirty="0">
              <a:latin typeface="Lato" panose="020F0502020204030203"/>
              <a:cs typeface="Century Gothic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F76745-A858-42CA-9AF8-9A140B5B450D}"/>
              </a:ext>
            </a:extLst>
          </p:cNvPr>
          <p:cNvSpPr txBox="1"/>
          <p:nvPr/>
        </p:nvSpPr>
        <p:spPr>
          <a:xfrm>
            <a:off x="277911" y="2223533"/>
            <a:ext cx="3378606" cy="1200329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Comic Sans MS" panose="030F0702030302020204" pitchFamily="66" charset="0"/>
              </a:rPr>
              <a:t>Can three single-wavelength colors generate all the colors humans can see? How can we find out?</a:t>
            </a:r>
          </a:p>
        </p:txBody>
      </p:sp>
    </p:spTree>
    <p:extLst>
      <p:ext uri="{BB962C8B-B14F-4D97-AF65-F5344CB8AC3E}">
        <p14:creationId xmlns:p14="http://schemas.microsoft.com/office/powerpoint/2010/main" val="11562188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Human Response to </a:t>
            </a:r>
            <a:r>
              <a:rPr lang="en-US" dirty="0" err="1"/>
              <a:t>Monospectral</a:t>
            </a:r>
            <a:r>
              <a:rPr lang="en-US" dirty="0"/>
              <a:t> Light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9930" y="2397443"/>
            <a:ext cx="3793464" cy="3670300"/>
          </a:xfrm>
        </p:spPr>
      </p:pic>
      <p:sp>
        <p:nvSpPr>
          <p:cNvPr id="5" name="TextBox 4"/>
          <p:cNvSpPr txBox="1"/>
          <p:nvPr/>
        </p:nvSpPr>
        <p:spPr>
          <a:xfrm>
            <a:off x="5921057" y="3429000"/>
            <a:ext cx="67948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Points on red curve are wavelengths</a:t>
            </a:r>
          </a:p>
          <a:p>
            <a:endParaRPr lang="en-US" dirty="0"/>
          </a:p>
          <a:p>
            <a:r>
              <a:rPr lang="en-US" dirty="0"/>
              <a:t>Curve position in space shows the response</a:t>
            </a:r>
          </a:p>
          <a:p>
            <a:r>
              <a:rPr lang="en-US" dirty="0"/>
              <a:t>of the the L, M, and S cones</a:t>
            </a:r>
          </a:p>
        </p:txBody>
      </p:sp>
    </p:spTree>
    <p:extLst>
      <p:ext uri="{BB962C8B-B14F-4D97-AF65-F5344CB8AC3E}">
        <p14:creationId xmlns:p14="http://schemas.microsoft.com/office/powerpoint/2010/main" val="5631022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Human Response to </a:t>
            </a:r>
            <a:r>
              <a:rPr lang="en-US" dirty="0" err="1"/>
              <a:t>Monospectral</a:t>
            </a:r>
            <a:r>
              <a:rPr lang="en-US" dirty="0"/>
              <a:t> Light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1644" y="2488884"/>
            <a:ext cx="3564445" cy="2464117"/>
          </a:xfrm>
        </p:spPr>
      </p:pic>
      <p:sp>
        <p:nvSpPr>
          <p:cNvPr id="5" name="TextBox 4"/>
          <p:cNvSpPr txBox="1"/>
          <p:nvPr/>
        </p:nvSpPr>
        <p:spPr>
          <a:xfrm>
            <a:off x="5974081" y="2788921"/>
            <a:ext cx="446373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set of responses to all combinations of </a:t>
            </a:r>
            <a:r>
              <a:rPr lang="en-US" dirty="0" err="1"/>
              <a:t>monospectral</a:t>
            </a:r>
            <a:r>
              <a:rPr lang="en-US" dirty="0"/>
              <a:t> light forms a cone…shaped a little like a horseshoe.</a:t>
            </a:r>
          </a:p>
          <a:p>
            <a:endParaRPr lang="en-US" dirty="0"/>
          </a:p>
          <a:p>
            <a:r>
              <a:rPr lang="en-US" dirty="0"/>
              <a:t>A slice through the cone is shown here.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06318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362200" y="781688"/>
            <a:ext cx="10515600" cy="49244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593090">
              <a:lnSpc>
                <a:spcPct val="100000"/>
              </a:lnSpc>
            </a:pPr>
            <a:r>
              <a:rPr sz="3200" dirty="0"/>
              <a:t>Color</a:t>
            </a:r>
            <a:r>
              <a:rPr sz="3200" spc="-10" dirty="0"/>
              <a:t> </a:t>
            </a:r>
            <a:r>
              <a:rPr sz="3200" dirty="0"/>
              <a:t>M</a:t>
            </a:r>
            <a:r>
              <a:rPr sz="3200" spc="-15" dirty="0"/>
              <a:t>a</a:t>
            </a:r>
            <a:r>
              <a:rPr sz="3200" dirty="0"/>
              <a:t>tch</a:t>
            </a:r>
            <a:r>
              <a:rPr sz="3200" spc="-15" dirty="0"/>
              <a:t>i</a:t>
            </a:r>
            <a:r>
              <a:rPr sz="3200" dirty="0"/>
              <a:t>ng</a:t>
            </a:r>
            <a:r>
              <a:rPr sz="3200" spc="-10" dirty="0"/>
              <a:t> </a:t>
            </a:r>
            <a:r>
              <a:rPr sz="3200" dirty="0"/>
              <a:t>F</a:t>
            </a:r>
            <a:r>
              <a:rPr sz="3200" spc="-15" dirty="0"/>
              <a:t>u</a:t>
            </a:r>
            <a:r>
              <a:rPr sz="3200" dirty="0"/>
              <a:t>nct</a:t>
            </a:r>
            <a:r>
              <a:rPr sz="3200" spc="-15" dirty="0"/>
              <a:t>i</a:t>
            </a:r>
            <a:r>
              <a:rPr sz="3200" dirty="0"/>
              <a:t>on for C</a:t>
            </a:r>
            <a:r>
              <a:rPr sz="3200" spc="-15" dirty="0"/>
              <a:t>I</a:t>
            </a:r>
            <a:r>
              <a:rPr sz="3200" dirty="0"/>
              <a:t>E</a:t>
            </a:r>
            <a:r>
              <a:rPr sz="3200" spc="-15" dirty="0"/>
              <a:t> </a:t>
            </a:r>
            <a:r>
              <a:rPr sz="3200" dirty="0"/>
              <a:t>RGB</a:t>
            </a:r>
            <a:endParaRPr sz="3200"/>
          </a:p>
        </p:txBody>
      </p:sp>
      <p:sp>
        <p:nvSpPr>
          <p:cNvPr id="4" name="object 4"/>
          <p:cNvSpPr/>
          <p:nvPr/>
        </p:nvSpPr>
        <p:spPr>
          <a:xfrm>
            <a:off x="2773621" y="1547935"/>
            <a:ext cx="6644758" cy="432518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865852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362200" y="689354"/>
            <a:ext cx="10515600" cy="67710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593090">
              <a:lnSpc>
                <a:spcPct val="100000"/>
              </a:lnSpc>
            </a:pPr>
            <a:r>
              <a:rPr dirty="0"/>
              <a:t>CIE</a:t>
            </a:r>
            <a:r>
              <a:rPr spc="-15" dirty="0"/>
              <a:t> </a:t>
            </a:r>
            <a:r>
              <a:rPr dirty="0"/>
              <a:t>RGB</a:t>
            </a:r>
            <a:r>
              <a:rPr spc="-5" dirty="0"/>
              <a:t> </a:t>
            </a:r>
            <a:r>
              <a:rPr dirty="0"/>
              <a:t>C</a:t>
            </a:r>
            <a:r>
              <a:rPr spc="-15" dirty="0"/>
              <a:t>o</a:t>
            </a:r>
            <a:r>
              <a:rPr spc="-5" dirty="0"/>
              <a:t>lo</a:t>
            </a:r>
            <a:r>
              <a:rPr dirty="0"/>
              <a:t>r</a:t>
            </a:r>
            <a:r>
              <a:rPr spc="20" dirty="0"/>
              <a:t> </a:t>
            </a:r>
            <a:r>
              <a:rPr spc="-5" dirty="0"/>
              <a:t>Space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886712" y="2595373"/>
            <a:ext cx="8551545" cy="3267561"/>
          </a:xfrm>
          <a:prstGeom prst="rect">
            <a:avLst/>
          </a:prstGeom>
          <a:ln w="9144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429259" indent="-342900">
              <a:buClr>
                <a:srgbClr val="DF7601"/>
              </a:buClr>
              <a:buFont typeface="Wingdings 2"/>
              <a:buChar char="□"/>
              <a:tabLst>
                <a:tab pos="429895" algn="l"/>
              </a:tabLst>
            </a:pPr>
            <a:r>
              <a:rPr sz="2000" spc="-5" dirty="0">
                <a:latin typeface="Lato" panose="020F0502020204030203"/>
                <a:cs typeface="Century Gothic"/>
              </a:rPr>
              <a:t>Exp</a:t>
            </a:r>
            <a:r>
              <a:rPr sz="2000" spc="5" dirty="0">
                <a:latin typeface="Lato" panose="020F0502020204030203"/>
                <a:cs typeface="Century Gothic"/>
              </a:rPr>
              <a:t>e</a:t>
            </a:r>
            <a:r>
              <a:rPr sz="2000" dirty="0">
                <a:latin typeface="Lato" panose="020F0502020204030203"/>
                <a:cs typeface="Century Gothic"/>
              </a:rPr>
              <a:t>r</a:t>
            </a:r>
            <a:r>
              <a:rPr sz="2000" spc="-10" dirty="0">
                <a:latin typeface="Lato" panose="020F0502020204030203"/>
                <a:cs typeface="Century Gothic"/>
              </a:rPr>
              <a:t>i</a:t>
            </a:r>
            <a:r>
              <a:rPr sz="2000" dirty="0">
                <a:latin typeface="Lato" panose="020F0502020204030203"/>
                <a:cs typeface="Century Gothic"/>
              </a:rPr>
              <a:t>m</a:t>
            </a:r>
            <a:r>
              <a:rPr sz="2000" spc="5" dirty="0">
                <a:latin typeface="Lato" panose="020F0502020204030203"/>
                <a:cs typeface="Century Gothic"/>
              </a:rPr>
              <a:t>e</a:t>
            </a:r>
            <a:r>
              <a:rPr sz="2000" dirty="0">
                <a:latin typeface="Lato" panose="020F0502020204030203"/>
                <a:cs typeface="Century Gothic"/>
              </a:rPr>
              <a:t>nts</a:t>
            </a:r>
            <a:r>
              <a:rPr sz="2000" spc="-50" dirty="0">
                <a:latin typeface="Lato" panose="020F0502020204030203"/>
                <a:cs typeface="Century Gothic"/>
              </a:rPr>
              <a:t> </a:t>
            </a:r>
            <a:r>
              <a:rPr sz="2000" spc="-5" dirty="0">
                <a:latin typeface="Lato" panose="020F0502020204030203"/>
                <a:cs typeface="Century Gothic"/>
              </a:rPr>
              <a:t>b</a:t>
            </a:r>
            <a:r>
              <a:rPr sz="2000" dirty="0">
                <a:latin typeface="Lato" panose="020F0502020204030203"/>
                <a:cs typeface="Century Gothic"/>
              </a:rPr>
              <a:t>y</a:t>
            </a:r>
            <a:r>
              <a:rPr sz="2000" spc="-10" dirty="0">
                <a:latin typeface="Lato" panose="020F0502020204030203"/>
                <a:cs typeface="Century Gothic"/>
              </a:rPr>
              <a:t> </a:t>
            </a:r>
            <a:r>
              <a:rPr sz="2000" spc="10" dirty="0">
                <a:latin typeface="Lato" panose="020F0502020204030203"/>
                <a:cs typeface="Century Gothic"/>
              </a:rPr>
              <a:t>t</a:t>
            </a:r>
            <a:r>
              <a:rPr sz="2000" dirty="0">
                <a:latin typeface="Lato" panose="020F0502020204030203"/>
                <a:cs typeface="Century Gothic"/>
              </a:rPr>
              <a:t>he</a:t>
            </a:r>
            <a:r>
              <a:rPr sz="2000" spc="-25" dirty="0">
                <a:latin typeface="Lato" panose="020F0502020204030203"/>
                <a:cs typeface="Century Gothic"/>
              </a:rPr>
              <a:t> </a:t>
            </a:r>
            <a:r>
              <a:rPr sz="2000" spc="10" dirty="0">
                <a:latin typeface="Lato" panose="020F0502020204030203"/>
                <a:cs typeface="Century Gothic"/>
              </a:rPr>
              <a:t>I</a:t>
            </a:r>
            <a:r>
              <a:rPr sz="2000" dirty="0">
                <a:latin typeface="Lato" panose="020F0502020204030203"/>
                <a:cs typeface="Century Gothic"/>
              </a:rPr>
              <a:t>n</a:t>
            </a:r>
            <a:r>
              <a:rPr sz="2000" spc="15" dirty="0">
                <a:latin typeface="Lato" panose="020F0502020204030203"/>
                <a:cs typeface="Century Gothic"/>
              </a:rPr>
              <a:t>t</a:t>
            </a:r>
            <a:r>
              <a:rPr sz="2000" spc="-10" dirty="0">
                <a:latin typeface="Lato" panose="020F0502020204030203"/>
                <a:cs typeface="Century Gothic"/>
              </a:rPr>
              <a:t>e</a:t>
            </a:r>
            <a:r>
              <a:rPr sz="2000" dirty="0">
                <a:latin typeface="Lato" panose="020F0502020204030203"/>
                <a:cs typeface="Century Gothic"/>
              </a:rPr>
              <a:t>rn</a:t>
            </a:r>
            <a:r>
              <a:rPr sz="2000" spc="-15" dirty="0">
                <a:latin typeface="Lato" panose="020F0502020204030203"/>
                <a:cs typeface="Century Gothic"/>
              </a:rPr>
              <a:t>a</a:t>
            </a:r>
            <a:r>
              <a:rPr sz="2000" dirty="0">
                <a:latin typeface="Lato" panose="020F0502020204030203"/>
                <a:cs typeface="Century Gothic"/>
              </a:rPr>
              <a:t>tional</a:t>
            </a:r>
            <a:r>
              <a:rPr sz="2000" spc="-50" dirty="0">
                <a:latin typeface="Lato" panose="020F0502020204030203"/>
                <a:cs typeface="Century Gothic"/>
              </a:rPr>
              <a:t> </a:t>
            </a:r>
            <a:r>
              <a:rPr sz="2000" dirty="0">
                <a:latin typeface="Lato" panose="020F0502020204030203"/>
                <a:cs typeface="Century Gothic"/>
              </a:rPr>
              <a:t>Comm</a:t>
            </a:r>
            <a:r>
              <a:rPr sz="2000" spc="-5" dirty="0">
                <a:latin typeface="Lato" panose="020F0502020204030203"/>
                <a:cs typeface="Century Gothic"/>
              </a:rPr>
              <a:t>issi</a:t>
            </a:r>
            <a:r>
              <a:rPr sz="2000" spc="-10" dirty="0">
                <a:latin typeface="Lato" panose="020F0502020204030203"/>
                <a:cs typeface="Century Gothic"/>
              </a:rPr>
              <a:t>o</a:t>
            </a:r>
            <a:r>
              <a:rPr sz="2000" dirty="0">
                <a:latin typeface="Lato" panose="020F0502020204030203"/>
                <a:cs typeface="Century Gothic"/>
              </a:rPr>
              <a:t>n</a:t>
            </a:r>
            <a:r>
              <a:rPr sz="2000" spc="-15" dirty="0">
                <a:latin typeface="Lato" panose="020F0502020204030203"/>
                <a:cs typeface="Century Gothic"/>
              </a:rPr>
              <a:t> </a:t>
            </a:r>
            <a:r>
              <a:rPr sz="2000" dirty="0">
                <a:latin typeface="Lato" panose="020F0502020204030203"/>
                <a:cs typeface="Century Gothic"/>
              </a:rPr>
              <a:t>on</a:t>
            </a:r>
            <a:r>
              <a:rPr sz="2000" spc="-5" dirty="0">
                <a:latin typeface="Lato" panose="020F0502020204030203"/>
                <a:cs typeface="Century Gothic"/>
              </a:rPr>
              <a:t> </a:t>
            </a:r>
            <a:r>
              <a:rPr sz="2000" spc="10" dirty="0">
                <a:latin typeface="Lato" panose="020F0502020204030203"/>
                <a:cs typeface="Century Gothic"/>
              </a:rPr>
              <a:t>I</a:t>
            </a:r>
            <a:r>
              <a:rPr sz="2000" spc="5" dirty="0">
                <a:latin typeface="Lato" panose="020F0502020204030203"/>
                <a:cs typeface="Century Gothic"/>
              </a:rPr>
              <a:t>ll</a:t>
            </a:r>
            <a:r>
              <a:rPr sz="2000" spc="-10" dirty="0">
                <a:latin typeface="Lato" panose="020F0502020204030203"/>
                <a:cs typeface="Century Gothic"/>
              </a:rPr>
              <a:t>u</a:t>
            </a:r>
            <a:r>
              <a:rPr sz="2000" dirty="0">
                <a:latin typeface="Lato" panose="020F0502020204030203"/>
                <a:cs typeface="Century Gothic"/>
              </a:rPr>
              <a:t>min</a:t>
            </a:r>
            <a:r>
              <a:rPr sz="2000" spc="-15" dirty="0">
                <a:latin typeface="Lato" panose="020F0502020204030203"/>
                <a:cs typeface="Century Gothic"/>
              </a:rPr>
              <a:t>a</a:t>
            </a:r>
            <a:r>
              <a:rPr sz="2000" dirty="0">
                <a:latin typeface="Lato" panose="020F0502020204030203"/>
                <a:cs typeface="Century Gothic"/>
              </a:rPr>
              <a:t>tion</a:t>
            </a:r>
          </a:p>
          <a:p>
            <a:pPr marL="772160" lvl="1" indent="-336550">
              <a:spcBef>
                <a:spcPts val="605"/>
              </a:spcBef>
              <a:buClr>
                <a:srgbClr val="E3C401"/>
              </a:buClr>
              <a:buFont typeface="Wingdings 2"/>
              <a:buChar char="□"/>
              <a:tabLst>
                <a:tab pos="772795" algn="l"/>
              </a:tabLst>
            </a:pPr>
            <a:r>
              <a:rPr spc="-15" dirty="0">
                <a:latin typeface="Lato" panose="020F0502020204030203"/>
                <a:cs typeface="Century Gothic"/>
              </a:rPr>
              <a:t>Comm</a:t>
            </a:r>
            <a:r>
              <a:rPr spc="20" dirty="0">
                <a:latin typeface="Lato" panose="020F0502020204030203"/>
                <a:cs typeface="Century Gothic"/>
              </a:rPr>
              <a:t>i</a:t>
            </a:r>
            <a:r>
              <a:rPr spc="-5" dirty="0">
                <a:latin typeface="Lato" panose="020F0502020204030203"/>
                <a:cs typeface="Century Gothic"/>
              </a:rPr>
              <a:t>ss</a:t>
            </a:r>
            <a:r>
              <a:rPr spc="5" dirty="0">
                <a:latin typeface="Lato" panose="020F0502020204030203"/>
                <a:cs typeface="Century Gothic"/>
              </a:rPr>
              <a:t>i</a:t>
            </a:r>
            <a:r>
              <a:rPr spc="-15" dirty="0">
                <a:latin typeface="Lato" panose="020F0502020204030203"/>
                <a:cs typeface="Century Gothic"/>
              </a:rPr>
              <a:t>on</a:t>
            </a:r>
            <a:r>
              <a:rPr spc="-35" dirty="0">
                <a:latin typeface="Lato" panose="020F0502020204030203"/>
                <a:cs typeface="Century Gothic"/>
              </a:rPr>
              <a:t> </a:t>
            </a:r>
            <a:r>
              <a:rPr spc="20" dirty="0">
                <a:latin typeface="Lato" panose="020F0502020204030203"/>
                <a:cs typeface="Century Gothic"/>
              </a:rPr>
              <a:t>i</a:t>
            </a:r>
            <a:r>
              <a:rPr spc="-25" dirty="0">
                <a:latin typeface="Lato" panose="020F0502020204030203"/>
                <a:cs typeface="Century Gothic"/>
              </a:rPr>
              <a:t>nte</a:t>
            </a:r>
            <a:r>
              <a:rPr spc="-10" dirty="0">
                <a:latin typeface="Lato" panose="020F0502020204030203"/>
                <a:cs typeface="Century Gothic"/>
              </a:rPr>
              <a:t>r</a:t>
            </a:r>
            <a:r>
              <a:rPr spc="-25" dirty="0">
                <a:latin typeface="Lato" panose="020F0502020204030203"/>
                <a:cs typeface="Century Gothic"/>
              </a:rPr>
              <a:t>n</a:t>
            </a:r>
            <a:r>
              <a:rPr spc="-10" dirty="0">
                <a:latin typeface="Lato" panose="020F0502020204030203"/>
                <a:cs typeface="Century Gothic"/>
              </a:rPr>
              <a:t>a</a:t>
            </a:r>
            <a:r>
              <a:rPr spc="-25" dirty="0">
                <a:latin typeface="Lato" panose="020F0502020204030203"/>
                <a:cs typeface="Century Gothic"/>
              </a:rPr>
              <a:t>t</a:t>
            </a:r>
            <a:r>
              <a:rPr spc="20" dirty="0">
                <a:latin typeface="Lato" panose="020F0502020204030203"/>
                <a:cs typeface="Century Gothic"/>
              </a:rPr>
              <a:t>i</a:t>
            </a:r>
            <a:r>
              <a:rPr spc="-15" dirty="0">
                <a:latin typeface="Lato" panose="020F0502020204030203"/>
                <a:cs typeface="Century Gothic"/>
              </a:rPr>
              <a:t>o</a:t>
            </a:r>
            <a:r>
              <a:rPr spc="-25" dirty="0">
                <a:latin typeface="Lato" panose="020F0502020204030203"/>
                <a:cs typeface="Century Gothic"/>
              </a:rPr>
              <a:t>n</a:t>
            </a:r>
            <a:r>
              <a:rPr spc="-10" dirty="0">
                <a:latin typeface="Lato" panose="020F0502020204030203"/>
                <a:cs typeface="Century Gothic"/>
              </a:rPr>
              <a:t>a</a:t>
            </a:r>
            <a:r>
              <a:rPr spc="10" dirty="0">
                <a:latin typeface="Lato" panose="020F0502020204030203"/>
                <a:cs typeface="Century Gothic"/>
              </a:rPr>
              <a:t>l</a:t>
            </a:r>
            <a:r>
              <a:rPr spc="-15" dirty="0">
                <a:latin typeface="Lato" panose="020F0502020204030203"/>
                <a:cs typeface="Century Gothic"/>
              </a:rPr>
              <a:t>e</a:t>
            </a:r>
            <a:r>
              <a:rPr spc="20" dirty="0">
                <a:latin typeface="Lato" panose="020F0502020204030203"/>
                <a:cs typeface="Century Gothic"/>
              </a:rPr>
              <a:t> </a:t>
            </a:r>
            <a:r>
              <a:rPr spc="-20" dirty="0">
                <a:latin typeface="Lato" panose="020F0502020204030203"/>
                <a:cs typeface="Century Gothic"/>
              </a:rPr>
              <a:t>d</a:t>
            </a:r>
            <a:r>
              <a:rPr spc="-15" dirty="0">
                <a:latin typeface="Lato" panose="020F0502020204030203"/>
                <a:cs typeface="Century Gothic"/>
              </a:rPr>
              <a:t>e</a:t>
            </a:r>
            <a:r>
              <a:rPr spc="10" dirty="0">
                <a:latin typeface="Lato" panose="020F0502020204030203"/>
                <a:cs typeface="Century Gothic"/>
              </a:rPr>
              <a:t> l</a:t>
            </a:r>
            <a:r>
              <a:rPr spc="-10" dirty="0">
                <a:latin typeface="Lato" panose="020F0502020204030203"/>
                <a:cs typeface="Century Gothic"/>
              </a:rPr>
              <a:t>'éc</a:t>
            </a:r>
            <a:r>
              <a:rPr dirty="0">
                <a:latin typeface="Lato" panose="020F0502020204030203"/>
                <a:cs typeface="Century Gothic"/>
              </a:rPr>
              <a:t>l</a:t>
            </a:r>
            <a:r>
              <a:rPr spc="-10" dirty="0">
                <a:latin typeface="Lato" panose="020F0502020204030203"/>
                <a:cs typeface="Century Gothic"/>
              </a:rPr>
              <a:t>a</a:t>
            </a:r>
            <a:r>
              <a:rPr spc="20" dirty="0">
                <a:latin typeface="Lato" panose="020F0502020204030203"/>
                <a:cs typeface="Century Gothic"/>
              </a:rPr>
              <a:t>i</a:t>
            </a:r>
            <a:r>
              <a:rPr spc="-10" dirty="0">
                <a:latin typeface="Lato" panose="020F0502020204030203"/>
                <a:cs typeface="Century Gothic"/>
              </a:rPr>
              <a:t>r</a:t>
            </a:r>
            <a:r>
              <a:rPr spc="-25" dirty="0">
                <a:latin typeface="Lato" panose="020F0502020204030203"/>
                <a:cs typeface="Century Gothic"/>
              </a:rPr>
              <a:t>a</a:t>
            </a:r>
            <a:r>
              <a:rPr spc="-15" dirty="0">
                <a:latin typeface="Lato" panose="020F0502020204030203"/>
                <a:cs typeface="Century Gothic"/>
              </a:rPr>
              <a:t>ge</a:t>
            </a:r>
            <a:endParaRPr dirty="0">
              <a:latin typeface="Lato" panose="020F0502020204030203"/>
              <a:cs typeface="Century Gothic"/>
            </a:endParaRPr>
          </a:p>
          <a:p>
            <a:pPr marL="429259" indent="-342900">
              <a:spcBef>
                <a:spcPts val="985"/>
              </a:spcBef>
              <a:buClr>
                <a:srgbClr val="DF7601"/>
              </a:buClr>
              <a:buFont typeface="Wingdings 2"/>
              <a:buChar char="□"/>
              <a:tabLst>
                <a:tab pos="429895" algn="l"/>
              </a:tabLst>
            </a:pPr>
            <a:r>
              <a:rPr sz="2000" dirty="0">
                <a:latin typeface="Lato" panose="020F0502020204030203"/>
                <a:cs typeface="Century Gothic"/>
              </a:rPr>
              <a:t>Def</a:t>
            </a:r>
            <a:r>
              <a:rPr sz="2000" spc="-10" dirty="0">
                <a:latin typeface="Lato" panose="020F0502020204030203"/>
                <a:cs typeface="Century Gothic"/>
              </a:rPr>
              <a:t>i</a:t>
            </a:r>
            <a:r>
              <a:rPr sz="2000" dirty="0">
                <a:latin typeface="Lato" panose="020F0502020204030203"/>
                <a:cs typeface="Century Gothic"/>
              </a:rPr>
              <a:t>ned</a:t>
            </a:r>
            <a:r>
              <a:rPr sz="2000" spc="-10" dirty="0">
                <a:latin typeface="Lato" panose="020F0502020204030203"/>
                <a:cs typeface="Century Gothic"/>
              </a:rPr>
              <a:t> </a:t>
            </a:r>
            <a:r>
              <a:rPr sz="2000" dirty="0">
                <a:latin typeface="Lato" panose="020F0502020204030203"/>
                <a:cs typeface="Century Gothic"/>
              </a:rPr>
              <a:t>C</a:t>
            </a:r>
            <a:r>
              <a:rPr sz="2000" spc="15" dirty="0">
                <a:latin typeface="Lato" panose="020F0502020204030203"/>
                <a:cs typeface="Century Gothic"/>
              </a:rPr>
              <a:t>I</a:t>
            </a:r>
            <a:r>
              <a:rPr sz="2000" dirty="0">
                <a:latin typeface="Lato" panose="020F0502020204030203"/>
                <a:cs typeface="Century Gothic"/>
              </a:rPr>
              <a:t>E</a:t>
            </a:r>
            <a:r>
              <a:rPr sz="2000" spc="-35" dirty="0">
                <a:latin typeface="Lato" panose="020F0502020204030203"/>
                <a:cs typeface="Century Gothic"/>
              </a:rPr>
              <a:t> </a:t>
            </a:r>
            <a:r>
              <a:rPr sz="2000" dirty="0">
                <a:latin typeface="Lato" panose="020F0502020204030203"/>
                <a:cs typeface="Century Gothic"/>
              </a:rPr>
              <a:t>RGB…y</a:t>
            </a:r>
            <a:r>
              <a:rPr sz="2000" spc="-10" dirty="0">
                <a:latin typeface="Lato" panose="020F0502020204030203"/>
                <a:cs typeface="Century Gothic"/>
              </a:rPr>
              <a:t>o</a:t>
            </a:r>
            <a:r>
              <a:rPr sz="2000" dirty="0">
                <a:latin typeface="Lato" panose="020F0502020204030203"/>
                <a:cs typeface="Century Gothic"/>
              </a:rPr>
              <a:t>u</a:t>
            </a:r>
            <a:r>
              <a:rPr sz="2000" spc="5" dirty="0">
                <a:latin typeface="Lato" panose="020F0502020204030203"/>
                <a:cs typeface="Century Gothic"/>
              </a:rPr>
              <a:t>’l</a:t>
            </a:r>
            <a:r>
              <a:rPr sz="2000" dirty="0">
                <a:latin typeface="Lato" panose="020F0502020204030203"/>
                <a:cs typeface="Century Gothic"/>
              </a:rPr>
              <a:t>l</a:t>
            </a:r>
            <a:r>
              <a:rPr sz="2000" spc="-35" dirty="0">
                <a:latin typeface="Lato" panose="020F0502020204030203"/>
                <a:cs typeface="Century Gothic"/>
              </a:rPr>
              <a:t> </a:t>
            </a:r>
            <a:r>
              <a:rPr sz="2000" dirty="0">
                <a:latin typeface="Lato" panose="020F0502020204030203"/>
                <a:cs typeface="Century Gothic"/>
              </a:rPr>
              <a:t>no</a:t>
            </a:r>
            <a:r>
              <a:rPr sz="2000" spc="10" dirty="0">
                <a:latin typeface="Lato" panose="020F0502020204030203"/>
                <a:cs typeface="Century Gothic"/>
              </a:rPr>
              <a:t>t</a:t>
            </a:r>
            <a:r>
              <a:rPr sz="2000" dirty="0">
                <a:latin typeface="Lato" panose="020F0502020204030203"/>
                <a:cs typeface="Century Gothic"/>
              </a:rPr>
              <a:t>ice</a:t>
            </a:r>
            <a:r>
              <a:rPr sz="2000" spc="-15" dirty="0">
                <a:latin typeface="Lato" panose="020F0502020204030203"/>
                <a:cs typeface="Century Gothic"/>
              </a:rPr>
              <a:t> </a:t>
            </a:r>
            <a:r>
              <a:rPr sz="2000" spc="10" dirty="0">
                <a:latin typeface="Lato" panose="020F0502020204030203"/>
                <a:cs typeface="Century Gothic"/>
              </a:rPr>
              <a:t>t</a:t>
            </a:r>
            <a:r>
              <a:rPr sz="2000" dirty="0">
                <a:latin typeface="Lato" panose="020F0502020204030203"/>
                <a:cs typeface="Century Gothic"/>
              </a:rPr>
              <a:t>he</a:t>
            </a:r>
            <a:r>
              <a:rPr sz="2000" spc="-35" dirty="0">
                <a:latin typeface="Lato" panose="020F0502020204030203"/>
                <a:cs typeface="Century Gothic"/>
              </a:rPr>
              <a:t> </a:t>
            </a:r>
            <a:r>
              <a:rPr sz="2000" dirty="0">
                <a:latin typeface="Lato" panose="020F0502020204030203"/>
                <a:cs typeface="Century Gothic"/>
              </a:rPr>
              <a:t>nega</a:t>
            </a:r>
            <a:r>
              <a:rPr sz="2000" spc="10" dirty="0">
                <a:latin typeface="Lato" panose="020F0502020204030203"/>
                <a:cs typeface="Century Gothic"/>
              </a:rPr>
              <a:t>t</a:t>
            </a:r>
            <a:r>
              <a:rPr sz="2000" dirty="0">
                <a:latin typeface="Lato" panose="020F0502020204030203"/>
                <a:cs typeface="Century Gothic"/>
              </a:rPr>
              <a:t>i</a:t>
            </a:r>
            <a:r>
              <a:rPr sz="2000" spc="10" dirty="0">
                <a:latin typeface="Lato" panose="020F0502020204030203"/>
                <a:cs typeface="Century Gothic"/>
              </a:rPr>
              <a:t>v</a:t>
            </a:r>
            <a:r>
              <a:rPr sz="2000" dirty="0">
                <a:latin typeface="Lato" panose="020F0502020204030203"/>
                <a:cs typeface="Century Gothic"/>
              </a:rPr>
              <a:t>e</a:t>
            </a:r>
            <a:r>
              <a:rPr sz="2000" spc="-45" dirty="0">
                <a:latin typeface="Lato" panose="020F0502020204030203"/>
                <a:cs typeface="Century Gothic"/>
              </a:rPr>
              <a:t> </a:t>
            </a:r>
            <a:r>
              <a:rPr sz="2000" dirty="0">
                <a:latin typeface="Lato" panose="020F0502020204030203"/>
                <a:cs typeface="Century Gothic"/>
              </a:rPr>
              <a:t>on</a:t>
            </a:r>
            <a:r>
              <a:rPr sz="2000" spc="-5" dirty="0">
                <a:latin typeface="Lato" panose="020F0502020204030203"/>
                <a:cs typeface="Century Gothic"/>
              </a:rPr>
              <a:t> </a:t>
            </a:r>
            <a:r>
              <a:rPr sz="2000" spc="10" dirty="0">
                <a:latin typeface="Lato" panose="020F0502020204030203"/>
                <a:cs typeface="Century Gothic"/>
              </a:rPr>
              <a:t>t</a:t>
            </a:r>
            <a:r>
              <a:rPr sz="2000" dirty="0">
                <a:latin typeface="Lato" panose="020F0502020204030203"/>
                <a:cs typeface="Century Gothic"/>
              </a:rPr>
              <a:t>he</a:t>
            </a:r>
            <a:r>
              <a:rPr sz="2000" spc="-25" dirty="0">
                <a:latin typeface="Lato" panose="020F0502020204030203"/>
                <a:cs typeface="Century Gothic"/>
              </a:rPr>
              <a:t> </a:t>
            </a:r>
            <a:r>
              <a:rPr sz="2000" dirty="0">
                <a:latin typeface="Lato" panose="020F0502020204030203"/>
                <a:cs typeface="Century Gothic"/>
              </a:rPr>
              <a:t>red </a:t>
            </a:r>
            <a:r>
              <a:rPr sz="2000" spc="-10" dirty="0">
                <a:latin typeface="Lato" panose="020F0502020204030203"/>
                <a:cs typeface="Century Gothic"/>
              </a:rPr>
              <a:t>c</a:t>
            </a:r>
            <a:r>
              <a:rPr sz="2000" dirty="0">
                <a:latin typeface="Lato" panose="020F0502020204030203"/>
                <a:cs typeface="Century Gothic"/>
              </a:rPr>
              <a:t>ur</a:t>
            </a:r>
            <a:r>
              <a:rPr sz="2000" spc="15" dirty="0">
                <a:latin typeface="Lato" panose="020F0502020204030203"/>
                <a:cs typeface="Century Gothic"/>
              </a:rPr>
              <a:t>v</a:t>
            </a:r>
            <a:r>
              <a:rPr sz="2000" dirty="0">
                <a:latin typeface="Lato" panose="020F0502020204030203"/>
                <a:cs typeface="Century Gothic"/>
              </a:rPr>
              <a:t>e</a:t>
            </a:r>
          </a:p>
          <a:p>
            <a:pPr marL="772160" lvl="1" indent="-336550">
              <a:spcBef>
                <a:spcPts val="605"/>
              </a:spcBef>
              <a:buClr>
                <a:srgbClr val="E3C401"/>
              </a:buClr>
              <a:buFont typeface="Wingdings 2"/>
              <a:buChar char="□"/>
              <a:tabLst>
                <a:tab pos="772795" algn="l"/>
              </a:tabLst>
            </a:pPr>
            <a:r>
              <a:rPr spc="-55" dirty="0">
                <a:latin typeface="Lato" panose="020F0502020204030203"/>
                <a:cs typeface="Century Gothic"/>
              </a:rPr>
              <a:t>W</a:t>
            </a:r>
            <a:r>
              <a:rPr spc="-10" dirty="0">
                <a:latin typeface="Lato" panose="020F0502020204030203"/>
                <a:cs typeface="Century Gothic"/>
              </a:rPr>
              <a:t>h</a:t>
            </a:r>
            <a:r>
              <a:rPr spc="-5" dirty="0">
                <a:latin typeface="Lato" panose="020F0502020204030203"/>
                <a:cs typeface="Century Gothic"/>
              </a:rPr>
              <a:t>a</a:t>
            </a:r>
            <a:r>
              <a:rPr dirty="0">
                <a:latin typeface="Lato" panose="020F0502020204030203"/>
                <a:cs typeface="Century Gothic"/>
              </a:rPr>
              <a:t>t</a:t>
            </a:r>
            <a:r>
              <a:rPr spc="45" dirty="0">
                <a:latin typeface="Lato" panose="020F0502020204030203"/>
                <a:cs typeface="Century Gothic"/>
              </a:rPr>
              <a:t> </a:t>
            </a:r>
            <a:r>
              <a:rPr spc="-5" dirty="0">
                <a:latin typeface="Lato" panose="020F0502020204030203"/>
                <a:cs typeface="Century Gothic"/>
              </a:rPr>
              <a:t>do</a:t>
            </a:r>
            <a:r>
              <a:rPr spc="-15" dirty="0">
                <a:latin typeface="Lato" panose="020F0502020204030203"/>
                <a:cs typeface="Century Gothic"/>
              </a:rPr>
              <a:t>e</a:t>
            </a:r>
            <a:r>
              <a:rPr dirty="0">
                <a:latin typeface="Lato" panose="020F0502020204030203"/>
                <a:cs typeface="Century Gothic"/>
              </a:rPr>
              <a:t>s</a:t>
            </a:r>
            <a:r>
              <a:rPr spc="10" dirty="0">
                <a:latin typeface="Lato" panose="020F0502020204030203"/>
                <a:cs typeface="Century Gothic"/>
              </a:rPr>
              <a:t> </a:t>
            </a:r>
            <a:r>
              <a:rPr spc="-15" dirty="0">
                <a:latin typeface="Lato" panose="020F0502020204030203"/>
                <a:cs typeface="Century Gothic"/>
              </a:rPr>
              <a:t>t</a:t>
            </a:r>
            <a:r>
              <a:rPr spc="-10" dirty="0">
                <a:latin typeface="Lato" panose="020F0502020204030203"/>
                <a:cs typeface="Century Gothic"/>
              </a:rPr>
              <a:t>h</a:t>
            </a:r>
            <a:r>
              <a:rPr spc="20" dirty="0">
                <a:latin typeface="Lato" panose="020F0502020204030203"/>
                <a:cs typeface="Century Gothic"/>
              </a:rPr>
              <a:t>i</a:t>
            </a:r>
            <a:r>
              <a:rPr dirty="0">
                <a:latin typeface="Lato" panose="020F0502020204030203"/>
                <a:cs typeface="Century Gothic"/>
              </a:rPr>
              <a:t>s me</a:t>
            </a:r>
            <a:r>
              <a:rPr spc="-15" dirty="0">
                <a:latin typeface="Lato" panose="020F0502020204030203"/>
                <a:cs typeface="Century Gothic"/>
              </a:rPr>
              <a:t>a</a:t>
            </a:r>
            <a:r>
              <a:rPr dirty="0">
                <a:latin typeface="Lato" panose="020F0502020204030203"/>
                <a:cs typeface="Century Gothic"/>
              </a:rPr>
              <a:t>n</a:t>
            </a:r>
            <a:r>
              <a:rPr spc="5" dirty="0">
                <a:latin typeface="Lato" panose="020F0502020204030203"/>
                <a:cs typeface="Century Gothic"/>
              </a:rPr>
              <a:t> </a:t>
            </a:r>
            <a:r>
              <a:rPr spc="-10" dirty="0">
                <a:latin typeface="Lato" panose="020F0502020204030203"/>
                <a:cs typeface="Century Gothic"/>
              </a:rPr>
              <a:t>ha</a:t>
            </a:r>
            <a:r>
              <a:rPr spc="-5" dirty="0">
                <a:latin typeface="Lato" panose="020F0502020204030203"/>
                <a:cs typeface="Century Gothic"/>
              </a:rPr>
              <a:t>p</a:t>
            </a:r>
            <a:r>
              <a:rPr spc="-15" dirty="0">
                <a:latin typeface="Lato" panose="020F0502020204030203"/>
                <a:cs typeface="Century Gothic"/>
              </a:rPr>
              <a:t>p</a:t>
            </a:r>
            <a:r>
              <a:rPr spc="-10" dirty="0">
                <a:latin typeface="Lato" panose="020F0502020204030203"/>
                <a:cs typeface="Century Gothic"/>
              </a:rPr>
              <a:t>ene</a:t>
            </a:r>
            <a:r>
              <a:rPr dirty="0">
                <a:latin typeface="Lato" panose="020F0502020204030203"/>
                <a:cs typeface="Century Gothic"/>
              </a:rPr>
              <a:t>d</a:t>
            </a:r>
            <a:r>
              <a:rPr spc="40" dirty="0">
                <a:latin typeface="Lato" panose="020F0502020204030203"/>
                <a:cs typeface="Century Gothic"/>
              </a:rPr>
              <a:t> </a:t>
            </a:r>
            <a:r>
              <a:rPr spc="-5" dirty="0">
                <a:latin typeface="Lato" panose="020F0502020204030203"/>
                <a:cs typeface="Century Gothic"/>
              </a:rPr>
              <a:t>p</a:t>
            </a:r>
            <a:r>
              <a:rPr spc="-15" dirty="0">
                <a:latin typeface="Lato" panose="020F0502020204030203"/>
                <a:cs typeface="Century Gothic"/>
              </a:rPr>
              <a:t>h</a:t>
            </a:r>
            <a:r>
              <a:rPr spc="-10" dirty="0">
                <a:latin typeface="Lato" panose="020F0502020204030203"/>
                <a:cs typeface="Century Gothic"/>
              </a:rPr>
              <a:t>y</a:t>
            </a:r>
            <a:r>
              <a:rPr spc="-5" dirty="0">
                <a:latin typeface="Lato" panose="020F0502020204030203"/>
                <a:cs typeface="Century Gothic"/>
              </a:rPr>
              <a:t>s</a:t>
            </a:r>
            <a:r>
              <a:rPr spc="15" dirty="0">
                <a:latin typeface="Lato" panose="020F0502020204030203"/>
                <a:cs typeface="Century Gothic"/>
              </a:rPr>
              <a:t>i</a:t>
            </a:r>
            <a:r>
              <a:rPr dirty="0">
                <a:latin typeface="Lato" panose="020F0502020204030203"/>
                <a:cs typeface="Century Gothic"/>
              </a:rPr>
              <a:t>c</a:t>
            </a:r>
            <a:r>
              <a:rPr spc="-10" dirty="0">
                <a:latin typeface="Lato" panose="020F0502020204030203"/>
                <a:cs typeface="Century Gothic"/>
              </a:rPr>
              <a:t>a</a:t>
            </a:r>
            <a:r>
              <a:rPr spc="5" dirty="0">
                <a:latin typeface="Lato" panose="020F0502020204030203"/>
                <a:cs typeface="Century Gothic"/>
              </a:rPr>
              <a:t>ll</a:t>
            </a:r>
            <a:r>
              <a:rPr dirty="0">
                <a:latin typeface="Lato" panose="020F0502020204030203"/>
                <a:cs typeface="Century Gothic"/>
              </a:rPr>
              <a:t>y</a:t>
            </a:r>
            <a:r>
              <a:rPr spc="-25" dirty="0">
                <a:latin typeface="Lato" panose="020F0502020204030203"/>
                <a:cs typeface="Century Gothic"/>
              </a:rPr>
              <a:t> </a:t>
            </a:r>
            <a:r>
              <a:rPr spc="20" dirty="0">
                <a:latin typeface="Lato" panose="020F0502020204030203"/>
                <a:cs typeface="Century Gothic"/>
              </a:rPr>
              <a:t>i</a:t>
            </a:r>
            <a:r>
              <a:rPr dirty="0">
                <a:latin typeface="Lato" panose="020F0502020204030203"/>
                <a:cs typeface="Century Gothic"/>
              </a:rPr>
              <a:t>n</a:t>
            </a:r>
            <a:r>
              <a:rPr spc="-15" dirty="0">
                <a:latin typeface="Lato" panose="020F0502020204030203"/>
                <a:cs typeface="Century Gothic"/>
              </a:rPr>
              <a:t> t</a:t>
            </a:r>
            <a:r>
              <a:rPr spc="-10" dirty="0">
                <a:latin typeface="Lato" panose="020F0502020204030203"/>
                <a:cs typeface="Century Gothic"/>
              </a:rPr>
              <a:t>h</a:t>
            </a:r>
            <a:r>
              <a:rPr dirty="0">
                <a:latin typeface="Lato" panose="020F0502020204030203"/>
                <a:cs typeface="Century Gothic"/>
              </a:rPr>
              <a:t>e</a:t>
            </a:r>
            <a:r>
              <a:rPr spc="20" dirty="0">
                <a:latin typeface="Lato" panose="020F0502020204030203"/>
                <a:cs typeface="Century Gothic"/>
              </a:rPr>
              <a:t> </a:t>
            </a:r>
            <a:r>
              <a:rPr spc="-10" dirty="0">
                <a:latin typeface="Lato" panose="020F0502020204030203"/>
                <a:cs typeface="Century Gothic"/>
              </a:rPr>
              <a:t>e</a:t>
            </a:r>
            <a:r>
              <a:rPr dirty="0">
                <a:latin typeface="Lato" panose="020F0502020204030203"/>
                <a:cs typeface="Century Gothic"/>
              </a:rPr>
              <a:t>x</a:t>
            </a:r>
            <a:r>
              <a:rPr spc="-10" dirty="0">
                <a:latin typeface="Lato" panose="020F0502020204030203"/>
                <a:cs typeface="Century Gothic"/>
              </a:rPr>
              <a:t>pe</a:t>
            </a:r>
            <a:r>
              <a:rPr dirty="0">
                <a:latin typeface="Lato" panose="020F0502020204030203"/>
                <a:cs typeface="Century Gothic"/>
              </a:rPr>
              <a:t>r</a:t>
            </a:r>
            <a:r>
              <a:rPr spc="15" dirty="0">
                <a:latin typeface="Lato" panose="020F0502020204030203"/>
                <a:cs typeface="Century Gothic"/>
              </a:rPr>
              <a:t>i</a:t>
            </a:r>
            <a:r>
              <a:rPr dirty="0">
                <a:latin typeface="Lato" panose="020F0502020204030203"/>
                <a:cs typeface="Century Gothic"/>
              </a:rPr>
              <a:t>m</a:t>
            </a:r>
            <a:r>
              <a:rPr spc="-10" dirty="0">
                <a:latin typeface="Lato" panose="020F0502020204030203"/>
                <a:cs typeface="Century Gothic"/>
              </a:rPr>
              <a:t>en</a:t>
            </a:r>
            <a:r>
              <a:rPr spc="-15" dirty="0">
                <a:latin typeface="Lato" panose="020F0502020204030203"/>
                <a:cs typeface="Century Gothic"/>
              </a:rPr>
              <a:t>t</a:t>
            </a:r>
            <a:r>
              <a:rPr dirty="0">
                <a:latin typeface="Lato" panose="020F0502020204030203"/>
                <a:cs typeface="Century Gothic"/>
              </a:rPr>
              <a:t>?</a:t>
            </a:r>
            <a:endParaRPr lang="en-US" dirty="0">
              <a:latin typeface="Lato" panose="020F0502020204030203"/>
              <a:cs typeface="Century Gothic"/>
            </a:endParaRPr>
          </a:p>
          <a:p>
            <a:pPr marL="772160" lvl="1" indent="-336550">
              <a:spcBef>
                <a:spcPts val="605"/>
              </a:spcBef>
              <a:buClr>
                <a:srgbClr val="E3C401"/>
              </a:buClr>
              <a:buFont typeface="Wingdings 2"/>
              <a:buChar char="□"/>
              <a:tabLst>
                <a:tab pos="772795" algn="l"/>
              </a:tabLst>
            </a:pPr>
            <a:r>
              <a:rPr lang="en-US" dirty="0">
                <a:latin typeface="Lato" panose="020F0502020204030203"/>
              </a:rPr>
              <a:t>Example: orange = 0.45 R + 0.45 G – 0.1B</a:t>
            </a:r>
          </a:p>
          <a:p>
            <a:pPr marL="772160" lvl="1" indent="-336550">
              <a:spcBef>
                <a:spcPts val="605"/>
              </a:spcBef>
              <a:buClr>
                <a:srgbClr val="E3C401"/>
              </a:buClr>
              <a:buFont typeface="Wingdings 2"/>
              <a:buChar char="□"/>
              <a:tabLst>
                <a:tab pos="772795" algn="l"/>
              </a:tabLst>
            </a:pPr>
            <a:r>
              <a:rPr lang="en-US" dirty="0">
                <a:latin typeface="Lato" panose="020F0502020204030203"/>
              </a:rPr>
              <a:t>We can empirically discover that by allowing test subject to add a primary to the test color:</a:t>
            </a:r>
            <a:br>
              <a:rPr lang="en-US" dirty="0">
                <a:latin typeface="Lato" panose="020F0502020204030203"/>
              </a:rPr>
            </a:br>
            <a:br>
              <a:rPr lang="en-US" dirty="0">
                <a:latin typeface="Lato" panose="020F0502020204030203"/>
              </a:rPr>
            </a:br>
            <a:r>
              <a:rPr lang="en-US" dirty="0">
                <a:latin typeface="Lato" panose="020F0502020204030203"/>
              </a:rPr>
              <a:t>orange+ 0.1B = 0.45 R + 0.45 G</a:t>
            </a:r>
            <a:endParaRPr dirty="0">
              <a:latin typeface="Lato" panose="020F0502020204030203"/>
              <a:cs typeface="Century Gothic"/>
            </a:endParaRPr>
          </a:p>
          <a:p>
            <a:pPr lvl="1">
              <a:lnSpc>
                <a:spcPct val="100000"/>
              </a:lnSpc>
              <a:buClr>
                <a:srgbClr val="E3C401"/>
              </a:buClr>
              <a:buFont typeface="Wingdings 2"/>
              <a:buChar char="□"/>
            </a:pPr>
            <a:endParaRPr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573445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362200" y="781688"/>
            <a:ext cx="10515600" cy="49244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593090">
              <a:lnSpc>
                <a:spcPct val="100000"/>
              </a:lnSpc>
            </a:pPr>
            <a:r>
              <a:rPr sz="3200" dirty="0"/>
              <a:t>Color</a:t>
            </a:r>
            <a:r>
              <a:rPr sz="3200" spc="-10" dirty="0"/>
              <a:t> </a:t>
            </a:r>
            <a:r>
              <a:rPr sz="3200" dirty="0"/>
              <a:t>M</a:t>
            </a:r>
            <a:r>
              <a:rPr sz="3200" spc="-15" dirty="0"/>
              <a:t>a</a:t>
            </a:r>
            <a:r>
              <a:rPr sz="3200" dirty="0"/>
              <a:t>tch</a:t>
            </a:r>
            <a:r>
              <a:rPr sz="3200" spc="-15" dirty="0"/>
              <a:t>i</a:t>
            </a:r>
            <a:r>
              <a:rPr sz="3200" dirty="0"/>
              <a:t>ng</a:t>
            </a:r>
            <a:r>
              <a:rPr sz="3200" spc="-10" dirty="0"/>
              <a:t> </a:t>
            </a:r>
            <a:r>
              <a:rPr sz="3200" dirty="0"/>
              <a:t>F</a:t>
            </a:r>
            <a:r>
              <a:rPr sz="3200" spc="-15" dirty="0"/>
              <a:t>u</a:t>
            </a:r>
            <a:r>
              <a:rPr sz="3200" dirty="0"/>
              <a:t>nct</a:t>
            </a:r>
            <a:r>
              <a:rPr sz="3200" spc="-15" dirty="0"/>
              <a:t>i</a:t>
            </a:r>
            <a:r>
              <a:rPr sz="3200" dirty="0"/>
              <a:t>ons</a:t>
            </a:r>
            <a:r>
              <a:rPr sz="3200" spc="-5" dirty="0"/>
              <a:t> </a:t>
            </a:r>
            <a:r>
              <a:rPr sz="3200" dirty="0"/>
              <a:t>for</a:t>
            </a:r>
            <a:r>
              <a:rPr sz="3200" spc="-10" dirty="0"/>
              <a:t> </a:t>
            </a:r>
            <a:r>
              <a:rPr sz="3200" dirty="0"/>
              <a:t>CIE</a:t>
            </a:r>
            <a:r>
              <a:rPr sz="3200" spc="-10" dirty="0"/>
              <a:t> </a:t>
            </a:r>
            <a:r>
              <a:rPr sz="3200" dirty="0"/>
              <a:t>XYZ</a:t>
            </a:r>
          </a:p>
        </p:txBody>
      </p:sp>
      <p:sp>
        <p:nvSpPr>
          <p:cNvPr id="4" name="object 4"/>
          <p:cNvSpPr/>
          <p:nvPr/>
        </p:nvSpPr>
        <p:spPr>
          <a:xfrm>
            <a:off x="797339" y="2163762"/>
            <a:ext cx="5203412" cy="335261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Rectangle 4"/>
          <p:cNvSpPr/>
          <p:nvPr/>
        </p:nvSpPr>
        <p:spPr>
          <a:xfrm>
            <a:off x="6096000" y="2336393"/>
            <a:ext cx="6017703" cy="19082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29259" indent="-342900">
              <a:spcBef>
                <a:spcPts val="1090"/>
              </a:spcBef>
              <a:buClr>
                <a:srgbClr val="DF7601"/>
              </a:buClr>
              <a:buFont typeface="Wingdings 2"/>
              <a:buChar char="□"/>
              <a:tabLst>
                <a:tab pos="429895" algn="l"/>
              </a:tabLst>
            </a:pPr>
            <a:r>
              <a:rPr lang="en-US" sz="2000" dirty="0">
                <a:solidFill>
                  <a:srgbClr val="585858"/>
                </a:solidFill>
                <a:cs typeface="Century Gothic"/>
              </a:rPr>
              <a:t>C</a:t>
            </a:r>
            <a:r>
              <a:rPr lang="en-US" sz="2000" spc="15" dirty="0">
                <a:solidFill>
                  <a:srgbClr val="585858"/>
                </a:solidFill>
                <a:cs typeface="Century Gothic"/>
              </a:rPr>
              <a:t>I</a:t>
            </a:r>
            <a:r>
              <a:rPr lang="en-US" sz="2000" dirty="0">
                <a:solidFill>
                  <a:srgbClr val="585858"/>
                </a:solidFill>
                <a:cs typeface="Century Gothic"/>
              </a:rPr>
              <a:t>E</a:t>
            </a:r>
            <a:r>
              <a:rPr lang="en-US" sz="2000" spc="-35" dirty="0">
                <a:solidFill>
                  <a:srgbClr val="585858"/>
                </a:solidFill>
                <a:cs typeface="Century Gothic"/>
              </a:rPr>
              <a:t> </a:t>
            </a:r>
            <a:r>
              <a:rPr lang="en-US" sz="2000" dirty="0">
                <a:solidFill>
                  <a:srgbClr val="585858"/>
                </a:solidFill>
                <a:cs typeface="Century Gothic"/>
              </a:rPr>
              <a:t>X</a:t>
            </a:r>
            <a:r>
              <a:rPr lang="en-US" sz="2000" spc="15" dirty="0">
                <a:solidFill>
                  <a:srgbClr val="585858"/>
                </a:solidFill>
                <a:cs typeface="Century Gothic"/>
              </a:rPr>
              <a:t>Y</a:t>
            </a:r>
            <a:r>
              <a:rPr lang="en-US" sz="2000" dirty="0">
                <a:solidFill>
                  <a:srgbClr val="585858"/>
                </a:solidFill>
                <a:cs typeface="Century Gothic"/>
              </a:rPr>
              <a:t>Z</a:t>
            </a:r>
            <a:r>
              <a:rPr lang="en-US" sz="2000" spc="-30" dirty="0">
                <a:solidFill>
                  <a:srgbClr val="585858"/>
                </a:solidFill>
                <a:cs typeface="Century Gothic"/>
              </a:rPr>
              <a:t> </a:t>
            </a:r>
            <a:r>
              <a:rPr lang="en-US" sz="2000" dirty="0">
                <a:solidFill>
                  <a:srgbClr val="585858"/>
                </a:solidFill>
                <a:cs typeface="Century Gothic"/>
              </a:rPr>
              <a:t>is </a:t>
            </a:r>
            <a:r>
              <a:rPr lang="en-US" sz="2000" spc="-10" dirty="0">
                <a:solidFill>
                  <a:srgbClr val="585858"/>
                </a:solidFill>
                <a:cs typeface="Century Gothic"/>
              </a:rPr>
              <a:t>a</a:t>
            </a:r>
            <a:r>
              <a:rPr lang="en-US" sz="2000" dirty="0">
                <a:solidFill>
                  <a:srgbClr val="585858"/>
                </a:solidFill>
                <a:cs typeface="Century Gothic"/>
              </a:rPr>
              <a:t>no</a:t>
            </a:r>
            <a:r>
              <a:rPr lang="en-US" sz="2000" spc="10" dirty="0">
                <a:solidFill>
                  <a:srgbClr val="585858"/>
                </a:solidFill>
                <a:cs typeface="Century Gothic"/>
              </a:rPr>
              <a:t>t</a:t>
            </a:r>
            <a:r>
              <a:rPr lang="en-US" sz="2000" dirty="0">
                <a:solidFill>
                  <a:srgbClr val="585858"/>
                </a:solidFill>
                <a:cs typeface="Century Gothic"/>
              </a:rPr>
              <a:t>her</a:t>
            </a:r>
            <a:r>
              <a:rPr lang="en-US" sz="2000" spc="-30" dirty="0">
                <a:solidFill>
                  <a:srgbClr val="585858"/>
                </a:solidFill>
                <a:cs typeface="Century Gothic"/>
              </a:rPr>
              <a:t> </a:t>
            </a:r>
            <a:r>
              <a:rPr lang="en-US" sz="2000" dirty="0">
                <a:solidFill>
                  <a:srgbClr val="585858"/>
                </a:solidFill>
                <a:cs typeface="Century Gothic"/>
              </a:rPr>
              <a:t>color</a:t>
            </a:r>
            <a:r>
              <a:rPr lang="en-US" sz="2000" spc="-10" dirty="0">
                <a:solidFill>
                  <a:srgbClr val="585858"/>
                </a:solidFill>
                <a:cs typeface="Century Gothic"/>
              </a:rPr>
              <a:t> </a:t>
            </a:r>
            <a:r>
              <a:rPr lang="en-US" sz="2000" dirty="0">
                <a:solidFill>
                  <a:srgbClr val="585858"/>
                </a:solidFill>
                <a:cs typeface="Century Gothic"/>
              </a:rPr>
              <a:t>space</a:t>
            </a:r>
            <a:r>
              <a:rPr lang="en-US" sz="2000" spc="-25" dirty="0">
                <a:solidFill>
                  <a:srgbClr val="585858"/>
                </a:solidFill>
                <a:cs typeface="Century Gothic"/>
              </a:rPr>
              <a:t> </a:t>
            </a:r>
            <a:r>
              <a:rPr lang="en-US" sz="2000" dirty="0">
                <a:solidFill>
                  <a:srgbClr val="585858"/>
                </a:solidFill>
                <a:cs typeface="Century Gothic"/>
              </a:rPr>
              <a:t>bas</a:t>
            </a:r>
            <a:r>
              <a:rPr lang="en-US" sz="2000" spc="5" dirty="0">
                <a:solidFill>
                  <a:srgbClr val="585858"/>
                </a:solidFill>
                <a:cs typeface="Century Gothic"/>
              </a:rPr>
              <a:t>e</a:t>
            </a:r>
            <a:r>
              <a:rPr lang="en-US" sz="2000" dirty="0">
                <a:solidFill>
                  <a:srgbClr val="585858"/>
                </a:solidFill>
                <a:cs typeface="Century Gothic"/>
              </a:rPr>
              <a:t>d</a:t>
            </a:r>
            <a:r>
              <a:rPr lang="en-US" sz="2000" spc="-35" dirty="0">
                <a:solidFill>
                  <a:srgbClr val="585858"/>
                </a:solidFill>
                <a:cs typeface="Century Gothic"/>
              </a:rPr>
              <a:t> </a:t>
            </a:r>
            <a:r>
              <a:rPr lang="en-US" sz="2000" dirty="0">
                <a:solidFill>
                  <a:srgbClr val="585858"/>
                </a:solidFill>
                <a:cs typeface="Century Gothic"/>
              </a:rPr>
              <a:t>on </a:t>
            </a:r>
            <a:r>
              <a:rPr lang="en-US" sz="2000" spc="20" dirty="0">
                <a:solidFill>
                  <a:srgbClr val="585858"/>
                </a:solidFill>
                <a:cs typeface="Century Gothic"/>
              </a:rPr>
              <a:t>t</a:t>
            </a:r>
            <a:r>
              <a:rPr lang="en-US" sz="2000" dirty="0">
                <a:solidFill>
                  <a:srgbClr val="585858"/>
                </a:solidFill>
                <a:cs typeface="Century Gothic"/>
              </a:rPr>
              <a:t>he</a:t>
            </a:r>
            <a:r>
              <a:rPr lang="en-US" sz="2000" spc="-35" dirty="0">
                <a:solidFill>
                  <a:srgbClr val="585858"/>
                </a:solidFill>
                <a:cs typeface="Century Gothic"/>
              </a:rPr>
              <a:t> </a:t>
            </a:r>
            <a:r>
              <a:rPr lang="en-US" sz="2000" dirty="0">
                <a:solidFill>
                  <a:srgbClr val="585858"/>
                </a:solidFill>
                <a:cs typeface="Century Gothic"/>
              </a:rPr>
              <a:t>exp</a:t>
            </a:r>
            <a:r>
              <a:rPr lang="en-US" sz="2000" spc="5" dirty="0">
                <a:solidFill>
                  <a:srgbClr val="585858"/>
                </a:solidFill>
                <a:cs typeface="Century Gothic"/>
              </a:rPr>
              <a:t>e</a:t>
            </a:r>
            <a:r>
              <a:rPr lang="en-US" sz="2000" dirty="0">
                <a:solidFill>
                  <a:srgbClr val="585858"/>
                </a:solidFill>
                <a:cs typeface="Century Gothic"/>
              </a:rPr>
              <a:t>r</a:t>
            </a:r>
            <a:r>
              <a:rPr lang="en-US" sz="2000" spc="-10" dirty="0">
                <a:solidFill>
                  <a:srgbClr val="585858"/>
                </a:solidFill>
                <a:cs typeface="Century Gothic"/>
              </a:rPr>
              <a:t>i</a:t>
            </a:r>
            <a:r>
              <a:rPr lang="en-US" sz="2000" dirty="0">
                <a:solidFill>
                  <a:srgbClr val="585858"/>
                </a:solidFill>
                <a:cs typeface="Century Gothic"/>
              </a:rPr>
              <a:t>m</a:t>
            </a:r>
            <a:r>
              <a:rPr lang="en-US" sz="2000" spc="5" dirty="0">
                <a:solidFill>
                  <a:srgbClr val="585858"/>
                </a:solidFill>
                <a:cs typeface="Century Gothic"/>
              </a:rPr>
              <a:t>e</a:t>
            </a:r>
            <a:r>
              <a:rPr lang="en-US" sz="2000" dirty="0">
                <a:solidFill>
                  <a:srgbClr val="585858"/>
                </a:solidFill>
                <a:cs typeface="Century Gothic"/>
              </a:rPr>
              <a:t>nts…</a:t>
            </a:r>
            <a:endParaRPr lang="en-US" sz="2000" dirty="0">
              <a:cs typeface="Century Gothic"/>
            </a:endParaRPr>
          </a:p>
          <a:p>
            <a:pPr marL="772160" lvl="1" indent="-336550">
              <a:spcBef>
                <a:spcPts val="595"/>
              </a:spcBef>
              <a:buClr>
                <a:srgbClr val="E3C401"/>
              </a:buClr>
              <a:buFont typeface="Wingdings 2"/>
              <a:buChar char="□"/>
              <a:tabLst>
                <a:tab pos="772795" algn="l"/>
              </a:tabLst>
            </a:pPr>
            <a:r>
              <a:rPr lang="en-US" spc="-20" dirty="0">
                <a:solidFill>
                  <a:srgbClr val="585858"/>
                </a:solidFill>
                <a:cs typeface="Century Gothic"/>
              </a:rPr>
              <a:t>Bu</a:t>
            </a:r>
            <a:r>
              <a:rPr lang="en-US" spc="-10" dirty="0">
                <a:solidFill>
                  <a:srgbClr val="585858"/>
                </a:solidFill>
                <a:cs typeface="Century Gothic"/>
              </a:rPr>
              <a:t>t</a:t>
            </a:r>
            <a:r>
              <a:rPr lang="en-US" spc="10" dirty="0">
                <a:solidFill>
                  <a:srgbClr val="585858"/>
                </a:solidFill>
                <a:cs typeface="Century Gothic"/>
              </a:rPr>
              <a:t> </a:t>
            </a:r>
            <a:r>
              <a:rPr lang="en-US" spc="-10" dirty="0">
                <a:solidFill>
                  <a:srgbClr val="585858"/>
                </a:solidFill>
                <a:cs typeface="Century Gothic"/>
              </a:rPr>
              <a:t>a</a:t>
            </a:r>
            <a:r>
              <a:rPr lang="en-US" spc="-5" dirty="0">
                <a:solidFill>
                  <a:srgbClr val="585858"/>
                </a:solidFill>
                <a:cs typeface="Century Gothic"/>
              </a:rPr>
              <a:t>d</a:t>
            </a:r>
            <a:r>
              <a:rPr lang="en-US" spc="5" dirty="0">
                <a:solidFill>
                  <a:srgbClr val="585858"/>
                </a:solidFill>
                <a:cs typeface="Century Gothic"/>
              </a:rPr>
              <a:t>j</a:t>
            </a:r>
            <a:r>
              <a:rPr lang="en-US" spc="-10" dirty="0">
                <a:solidFill>
                  <a:srgbClr val="585858"/>
                </a:solidFill>
                <a:cs typeface="Century Gothic"/>
              </a:rPr>
              <a:t>us</a:t>
            </a:r>
            <a:r>
              <a:rPr lang="en-US" spc="-25" dirty="0">
                <a:solidFill>
                  <a:srgbClr val="585858"/>
                </a:solidFill>
                <a:cs typeface="Century Gothic"/>
              </a:rPr>
              <a:t>te</a:t>
            </a:r>
            <a:r>
              <a:rPr lang="en-US" dirty="0">
                <a:solidFill>
                  <a:srgbClr val="585858"/>
                </a:solidFill>
                <a:cs typeface="Century Gothic"/>
              </a:rPr>
              <a:t>d</a:t>
            </a:r>
            <a:r>
              <a:rPr lang="en-US" spc="30" dirty="0">
                <a:solidFill>
                  <a:srgbClr val="585858"/>
                </a:solidFill>
                <a:cs typeface="Century Gothic"/>
              </a:rPr>
              <a:t> </a:t>
            </a:r>
            <a:r>
              <a:rPr lang="en-US" spc="-25" dirty="0">
                <a:solidFill>
                  <a:srgbClr val="585858"/>
                </a:solidFill>
                <a:cs typeface="Century Gothic"/>
              </a:rPr>
              <a:t>t</a:t>
            </a:r>
            <a:r>
              <a:rPr lang="en-US" spc="-15" dirty="0">
                <a:solidFill>
                  <a:srgbClr val="585858"/>
                </a:solidFill>
                <a:cs typeface="Century Gothic"/>
              </a:rPr>
              <a:t>o</a:t>
            </a:r>
            <a:r>
              <a:rPr lang="en-US" spc="10" dirty="0">
                <a:solidFill>
                  <a:srgbClr val="585858"/>
                </a:solidFill>
                <a:cs typeface="Century Gothic"/>
              </a:rPr>
              <a:t> </a:t>
            </a:r>
            <a:r>
              <a:rPr lang="en-US" spc="-25" dirty="0">
                <a:solidFill>
                  <a:srgbClr val="585858"/>
                </a:solidFill>
                <a:cs typeface="Century Gothic"/>
              </a:rPr>
              <a:t>h</a:t>
            </a:r>
            <a:r>
              <a:rPr lang="en-US" spc="-10" dirty="0">
                <a:solidFill>
                  <a:srgbClr val="585858"/>
                </a:solidFill>
                <a:cs typeface="Century Gothic"/>
              </a:rPr>
              <a:t>a</a:t>
            </a:r>
            <a:r>
              <a:rPr lang="en-US" spc="20" dirty="0">
                <a:solidFill>
                  <a:srgbClr val="585858"/>
                </a:solidFill>
                <a:cs typeface="Century Gothic"/>
              </a:rPr>
              <a:t>v</a:t>
            </a:r>
            <a:r>
              <a:rPr lang="en-US" spc="-15" dirty="0">
                <a:solidFill>
                  <a:srgbClr val="585858"/>
                </a:solidFill>
                <a:cs typeface="Century Gothic"/>
              </a:rPr>
              <a:t>e </a:t>
            </a:r>
            <a:r>
              <a:rPr lang="en-US" spc="-25" dirty="0">
                <a:solidFill>
                  <a:srgbClr val="585858"/>
                </a:solidFill>
                <a:cs typeface="Century Gothic"/>
              </a:rPr>
              <a:t>n</a:t>
            </a:r>
            <a:r>
              <a:rPr lang="en-US" spc="-15" dirty="0">
                <a:solidFill>
                  <a:srgbClr val="585858"/>
                </a:solidFill>
                <a:cs typeface="Century Gothic"/>
              </a:rPr>
              <a:t>on</a:t>
            </a:r>
            <a:r>
              <a:rPr lang="en-US" dirty="0">
                <a:solidFill>
                  <a:srgbClr val="585858"/>
                </a:solidFill>
                <a:cs typeface="Century Gothic"/>
              </a:rPr>
              <a:t>-</a:t>
            </a:r>
            <a:r>
              <a:rPr lang="en-US" spc="-25" dirty="0">
                <a:solidFill>
                  <a:srgbClr val="585858"/>
                </a:solidFill>
                <a:cs typeface="Century Gothic"/>
              </a:rPr>
              <a:t>ne</a:t>
            </a:r>
            <a:r>
              <a:rPr lang="en-US" spc="-15" dirty="0">
                <a:solidFill>
                  <a:srgbClr val="585858"/>
                </a:solidFill>
                <a:cs typeface="Century Gothic"/>
              </a:rPr>
              <a:t>ga</a:t>
            </a:r>
            <a:r>
              <a:rPr lang="en-US" spc="-25" dirty="0">
                <a:solidFill>
                  <a:srgbClr val="585858"/>
                </a:solidFill>
                <a:cs typeface="Century Gothic"/>
              </a:rPr>
              <a:t>t</a:t>
            </a:r>
            <a:r>
              <a:rPr lang="en-US" spc="20" dirty="0">
                <a:solidFill>
                  <a:srgbClr val="585858"/>
                </a:solidFill>
                <a:cs typeface="Century Gothic"/>
              </a:rPr>
              <a:t>iv</a:t>
            </a:r>
            <a:r>
              <a:rPr lang="en-US" spc="-15" dirty="0">
                <a:solidFill>
                  <a:srgbClr val="585858"/>
                </a:solidFill>
                <a:cs typeface="Century Gothic"/>
              </a:rPr>
              <a:t>e</a:t>
            </a:r>
            <a:r>
              <a:rPr lang="en-US" spc="10" dirty="0">
                <a:solidFill>
                  <a:srgbClr val="585858"/>
                </a:solidFill>
                <a:cs typeface="Century Gothic"/>
              </a:rPr>
              <a:t> </a:t>
            </a:r>
            <a:r>
              <a:rPr lang="en-US" spc="-10" dirty="0">
                <a:solidFill>
                  <a:srgbClr val="585858"/>
                </a:solidFill>
                <a:cs typeface="Century Gothic"/>
              </a:rPr>
              <a:t>fu</a:t>
            </a:r>
            <a:r>
              <a:rPr lang="en-US" spc="-25" dirty="0">
                <a:solidFill>
                  <a:srgbClr val="585858"/>
                </a:solidFill>
                <a:cs typeface="Century Gothic"/>
              </a:rPr>
              <a:t>n</a:t>
            </a:r>
            <a:r>
              <a:rPr lang="en-US" spc="-15" dirty="0">
                <a:solidFill>
                  <a:srgbClr val="585858"/>
                </a:solidFill>
                <a:cs typeface="Century Gothic"/>
              </a:rPr>
              <a:t>c</a:t>
            </a:r>
            <a:r>
              <a:rPr lang="en-US" spc="-25" dirty="0">
                <a:solidFill>
                  <a:srgbClr val="585858"/>
                </a:solidFill>
                <a:cs typeface="Century Gothic"/>
              </a:rPr>
              <a:t>t</a:t>
            </a:r>
            <a:r>
              <a:rPr lang="en-US" spc="20" dirty="0">
                <a:solidFill>
                  <a:srgbClr val="585858"/>
                </a:solidFill>
                <a:cs typeface="Century Gothic"/>
              </a:rPr>
              <a:t>i</a:t>
            </a:r>
            <a:r>
              <a:rPr lang="en-US" spc="-15" dirty="0">
                <a:solidFill>
                  <a:srgbClr val="585858"/>
                </a:solidFill>
                <a:cs typeface="Century Gothic"/>
              </a:rPr>
              <a:t>o</a:t>
            </a:r>
            <a:r>
              <a:rPr lang="en-US" spc="-25" dirty="0">
                <a:solidFill>
                  <a:srgbClr val="585858"/>
                </a:solidFill>
                <a:cs typeface="Century Gothic"/>
              </a:rPr>
              <a:t>n</a:t>
            </a:r>
            <a:r>
              <a:rPr lang="en-US" dirty="0">
                <a:solidFill>
                  <a:srgbClr val="585858"/>
                </a:solidFill>
                <a:cs typeface="Century Gothic"/>
              </a:rPr>
              <a:t>s</a:t>
            </a:r>
            <a:br>
              <a:rPr lang="en-US" dirty="0">
                <a:solidFill>
                  <a:srgbClr val="585858"/>
                </a:solidFill>
                <a:cs typeface="Century Gothic"/>
              </a:rPr>
            </a:br>
            <a:endParaRPr lang="en-US" dirty="0">
              <a:solidFill>
                <a:srgbClr val="585858"/>
              </a:solidFill>
              <a:cs typeface="Century Gothic"/>
            </a:endParaRPr>
          </a:p>
          <a:p>
            <a:pPr marL="314960" indent="-336550">
              <a:spcBef>
                <a:spcPts val="595"/>
              </a:spcBef>
              <a:buClr>
                <a:srgbClr val="E3C401"/>
              </a:buClr>
              <a:buFont typeface="Wingdings 2"/>
              <a:buChar char="□"/>
              <a:tabLst>
                <a:tab pos="772795" algn="l"/>
              </a:tabLst>
            </a:pPr>
            <a:r>
              <a:rPr lang="en-US" sz="1600" dirty="0">
                <a:solidFill>
                  <a:srgbClr val="585858"/>
                </a:solidFill>
                <a:cs typeface="Century Gothic"/>
              </a:rPr>
              <a:t>Think of X, Y, and Z being primary colors</a:t>
            </a:r>
            <a:br>
              <a:rPr lang="en-US" sz="1600" dirty="0">
                <a:solidFill>
                  <a:srgbClr val="585858"/>
                </a:solidFill>
                <a:cs typeface="Century Gothic"/>
              </a:rPr>
            </a:br>
            <a:r>
              <a:rPr lang="en-US" sz="1600" dirty="0">
                <a:solidFill>
                  <a:srgbClr val="585858"/>
                </a:solidFill>
                <a:cs typeface="Century Gothic"/>
              </a:rPr>
              <a:t>…but not physically realizable</a:t>
            </a:r>
            <a:endParaRPr lang="en-US" sz="1600" dirty="0"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7163445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524001" y="720239"/>
            <a:ext cx="8913813" cy="49244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593090">
              <a:lnSpc>
                <a:spcPct val="100000"/>
              </a:lnSpc>
            </a:pPr>
            <a:r>
              <a:rPr sz="3200" dirty="0"/>
              <a:t>CIE</a:t>
            </a:r>
            <a:r>
              <a:rPr sz="3200" spc="-10" dirty="0"/>
              <a:t> </a:t>
            </a:r>
            <a:r>
              <a:rPr sz="3200" dirty="0"/>
              <a:t>XYZ</a:t>
            </a:r>
            <a:r>
              <a:rPr lang="en-US" sz="3200" dirty="0"/>
              <a:t> Color Space</a:t>
            </a:r>
            <a:endParaRPr sz="3200" dirty="0"/>
          </a:p>
        </p:txBody>
      </p:sp>
      <p:sp>
        <p:nvSpPr>
          <p:cNvPr id="4" name="object 4"/>
          <p:cNvSpPr/>
          <p:nvPr/>
        </p:nvSpPr>
        <p:spPr>
          <a:xfrm>
            <a:off x="205672" y="1260844"/>
            <a:ext cx="5203412" cy="335261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5614379" y="1244389"/>
                <a:ext cx="2827806" cy="42109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A light with spectral power distribution P can be expressed as </a:t>
                </a:r>
                <a:r>
                  <a:rPr lang="en-US" dirty="0" err="1"/>
                  <a:t>p</a:t>
                </a:r>
                <a:r>
                  <a:rPr lang="en-US" baseline="-25000" dirty="0" err="1"/>
                  <a:t>x</a:t>
                </a:r>
                <a:r>
                  <a:rPr lang="en-US" dirty="0" err="1"/>
                  <a:t>X</a:t>
                </a:r>
                <a:r>
                  <a:rPr lang="en-US" dirty="0"/>
                  <a:t> + </a:t>
                </a:r>
                <a:r>
                  <a:rPr lang="en-US" dirty="0" err="1"/>
                  <a:t>p</a:t>
                </a:r>
                <a:r>
                  <a:rPr lang="en-US" baseline="-25000" dirty="0" err="1"/>
                  <a:t>y</a:t>
                </a:r>
                <a:r>
                  <a:rPr lang="en-US" dirty="0" err="1"/>
                  <a:t>Y</a:t>
                </a:r>
                <a:r>
                  <a:rPr lang="en-US" dirty="0"/>
                  <a:t> + </a:t>
                </a:r>
                <a:r>
                  <a:rPr lang="en-US" dirty="0" err="1"/>
                  <a:t>p</a:t>
                </a:r>
                <a:r>
                  <a:rPr lang="en-US" baseline="-25000" dirty="0" err="1"/>
                  <a:t>z</a:t>
                </a:r>
                <a:r>
                  <a:rPr lang="en-US" dirty="0" err="1"/>
                  <a:t>Z</a:t>
                </a:r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where</a:t>
                </a:r>
              </a:p>
              <a:p>
                <a:pPr/>
                <a:br>
                  <a:rPr lang="en-US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𝑥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=</m:t>
                      </m:r>
                      <m:r>
                        <a:rPr lang="en-US" i="1">
                          <a:latin typeface="Cambria Math" charset="0"/>
                        </a:rPr>
                        <m:t>𝑘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i="1">
                              <a:latin typeface="Cambria Math" charset="0"/>
                            </a:rPr>
                            <m:t>𝑃</m:t>
                          </m:r>
                          <m:r>
                            <a:rPr lang="en-US" i="1">
                              <a:latin typeface="Cambria Math" charset="0"/>
                            </a:rPr>
                            <m:t>(</m:t>
                          </m:r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𝜆</m:t>
                          </m:r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</m:t>
                          </m:r>
                          <m:acc>
                            <m:accPr>
                              <m:chr m:val="̅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</m:acc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</m:e>
                          </m:d>
                          <m:r>
                            <a:rPr lang="en-US" i="1">
                              <a:latin typeface="Cambria Math" charset="0"/>
                            </a:rPr>
                            <m:t>𝑑</m:t>
                          </m:r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𝜆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𝑦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=</m:t>
                      </m:r>
                      <m:r>
                        <a:rPr lang="en-US" i="1">
                          <a:latin typeface="Cambria Math" charset="0"/>
                        </a:rPr>
                        <m:t>𝑘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i="1">
                              <a:latin typeface="Cambria Math" charset="0"/>
                            </a:rPr>
                            <m:t>𝑃</m:t>
                          </m:r>
                          <m:r>
                            <a:rPr lang="en-US" i="1">
                              <a:latin typeface="Cambria Math" charset="0"/>
                            </a:rPr>
                            <m:t>(</m:t>
                          </m:r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𝜆</m:t>
                          </m:r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</m:t>
                          </m:r>
                          <m:acc>
                            <m:accPr>
                              <m:chr m:val="̅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𝑦</m:t>
                              </m:r>
                            </m:e>
                          </m:acc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</m:e>
                          </m:d>
                          <m:r>
                            <a:rPr lang="en-US" i="1">
                              <a:latin typeface="Cambria Math" charset="0"/>
                            </a:rPr>
                            <m:t>𝑑</m:t>
                          </m:r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𝜆</m:t>
                          </m:r>
                        </m:e>
                      </m:nary>
                    </m:oMath>
                  </m:oMathPara>
                </a14:m>
                <a:endParaRPr lang="en-US" i="1" dirty="0">
                  <a:latin typeface="Cambria Math" charset="0"/>
                  <a:ea typeface="Cambria Math" charset="0"/>
                  <a:cs typeface="Cambria Math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𝑧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=</m:t>
                      </m:r>
                      <m:r>
                        <a:rPr lang="en-US" i="1">
                          <a:latin typeface="Cambria Math" charset="0"/>
                        </a:rPr>
                        <m:t>𝑘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i="1">
                              <a:latin typeface="Cambria Math" charset="0"/>
                            </a:rPr>
                            <m:t>𝑃</m:t>
                          </m:r>
                          <m:r>
                            <a:rPr lang="en-US" i="1">
                              <a:latin typeface="Cambria Math" charset="0"/>
                            </a:rPr>
                            <m:t>(</m:t>
                          </m:r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𝜆</m:t>
                          </m:r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</m:t>
                          </m:r>
                          <m:acc>
                            <m:accPr>
                              <m:chr m:val="̅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𝑧</m:t>
                              </m:r>
                            </m:e>
                          </m:acc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</m:e>
                          </m:d>
                          <m:r>
                            <a:rPr lang="en-US" i="1">
                              <a:latin typeface="Cambria Math" charset="0"/>
                            </a:rPr>
                            <m:t>𝑑</m:t>
                          </m:r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𝜆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k is 680lmW</a:t>
                </a:r>
                <a:r>
                  <a:rPr lang="en-US" baseline="30000" dirty="0"/>
                  <a:t>-1</a:t>
                </a:r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4379" y="1244389"/>
                <a:ext cx="2827806" cy="4210961"/>
              </a:xfrm>
              <a:prstGeom prst="rect">
                <a:avLst/>
              </a:prstGeom>
              <a:blipFill>
                <a:blip r:embed="rId4"/>
                <a:stretch>
                  <a:fillRect l="-1940" t="-724" b="-13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/>
          <a:srcRect l="50820"/>
          <a:stretch/>
        </p:blipFill>
        <p:spPr>
          <a:xfrm>
            <a:off x="1524001" y="4786127"/>
            <a:ext cx="1916111" cy="146493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7046F26-C616-481F-88A4-5612344C0AB1}"/>
              </a:ext>
            </a:extLst>
          </p:cNvPr>
          <p:cNvSpPr txBox="1"/>
          <p:nvPr/>
        </p:nvSpPr>
        <p:spPr>
          <a:xfrm>
            <a:off x="9173110" y="2634729"/>
            <a:ext cx="2529408" cy="286232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Comic Sans MS" panose="030F0702030302020204" pitchFamily="66" charset="0"/>
              </a:rPr>
              <a:t>The integrals are computed numerically…</a:t>
            </a:r>
            <a:br>
              <a:rPr lang="en-US" dirty="0">
                <a:latin typeface="Comic Sans MS" panose="030F0702030302020204" pitchFamily="66" charset="0"/>
              </a:rPr>
            </a:br>
            <a:r>
              <a:rPr lang="en-US" dirty="0">
                <a:latin typeface="Comic Sans MS" panose="030F0702030302020204" pitchFamily="66" charset="0"/>
              </a:rPr>
              <a:t>We sample the spectral distribution and wavelengths at regular</a:t>
            </a:r>
            <a:br>
              <a:rPr lang="en-US" dirty="0">
                <a:latin typeface="Comic Sans MS" panose="030F0702030302020204" pitchFamily="66" charset="0"/>
              </a:rPr>
            </a:br>
            <a:r>
              <a:rPr lang="en-US" dirty="0">
                <a:latin typeface="Comic Sans MS" panose="030F0702030302020204" pitchFamily="66" charset="0"/>
              </a:rPr>
              <a:t>intervals and essentially compute a dot product</a:t>
            </a:r>
          </a:p>
        </p:txBody>
      </p:sp>
    </p:spTree>
    <p:extLst>
      <p:ext uri="{BB962C8B-B14F-4D97-AF65-F5344CB8AC3E}">
        <p14:creationId xmlns:p14="http://schemas.microsoft.com/office/powerpoint/2010/main" val="19971178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362200" y="689354"/>
            <a:ext cx="10515600" cy="67710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593090">
              <a:lnSpc>
                <a:spcPct val="100000"/>
              </a:lnSpc>
            </a:pPr>
            <a:r>
              <a:rPr dirty="0"/>
              <a:t>CIE</a:t>
            </a:r>
            <a:r>
              <a:rPr spc="-15" dirty="0"/>
              <a:t> </a:t>
            </a:r>
            <a:r>
              <a:rPr dirty="0"/>
              <a:t>Col</a:t>
            </a:r>
            <a:r>
              <a:rPr spc="-20" dirty="0"/>
              <a:t>o</a:t>
            </a:r>
            <a:r>
              <a:rPr spc="-15" dirty="0"/>
              <a:t>r</a:t>
            </a:r>
            <a:r>
              <a:rPr spc="25" dirty="0"/>
              <a:t> </a:t>
            </a:r>
            <a:r>
              <a:rPr spc="-5" dirty="0"/>
              <a:t>Space</a:t>
            </a:r>
          </a:p>
        </p:txBody>
      </p:sp>
      <p:sp>
        <p:nvSpPr>
          <p:cNvPr id="4" name="object 4"/>
          <p:cNvSpPr/>
          <p:nvPr/>
        </p:nvSpPr>
        <p:spPr>
          <a:xfrm>
            <a:off x="1850136" y="2260092"/>
            <a:ext cx="6376416" cy="43875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7782814" y="2850172"/>
            <a:ext cx="2413000" cy="8309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/>
            <a:r>
              <a:rPr spc="-15" dirty="0">
                <a:latin typeface="Century Gothic"/>
                <a:cs typeface="Century Gothic"/>
              </a:rPr>
              <a:t>From</a:t>
            </a:r>
            <a:r>
              <a:rPr spc="-10" dirty="0">
                <a:latin typeface="Century Gothic"/>
                <a:cs typeface="Century Gothic"/>
              </a:rPr>
              <a:t> </a:t>
            </a:r>
            <a:r>
              <a:rPr i="1" spc="20" dirty="0">
                <a:latin typeface="Century Gothic"/>
                <a:cs typeface="Century Gothic"/>
              </a:rPr>
              <a:t>I</a:t>
            </a:r>
            <a:r>
              <a:rPr i="1" spc="-25" dirty="0">
                <a:latin typeface="Century Gothic"/>
                <a:cs typeface="Century Gothic"/>
              </a:rPr>
              <a:t>n</a:t>
            </a:r>
            <a:r>
              <a:rPr i="1" spc="-5" dirty="0">
                <a:latin typeface="Century Gothic"/>
                <a:cs typeface="Century Gothic"/>
              </a:rPr>
              <a:t>f</a:t>
            </a:r>
            <a:r>
              <a:rPr i="1" spc="-15" dirty="0">
                <a:latin typeface="Century Gothic"/>
                <a:cs typeface="Century Gothic"/>
              </a:rPr>
              <a:t>orm</a:t>
            </a:r>
            <a:r>
              <a:rPr i="1" spc="-25" dirty="0">
                <a:latin typeface="Century Gothic"/>
                <a:cs typeface="Century Gothic"/>
              </a:rPr>
              <a:t>a</a:t>
            </a:r>
            <a:r>
              <a:rPr i="1" dirty="0">
                <a:latin typeface="Century Gothic"/>
                <a:cs typeface="Century Gothic"/>
              </a:rPr>
              <a:t>t</a:t>
            </a:r>
            <a:r>
              <a:rPr i="1" spc="10" dirty="0">
                <a:latin typeface="Century Gothic"/>
                <a:cs typeface="Century Gothic"/>
              </a:rPr>
              <a:t>i</a:t>
            </a:r>
            <a:r>
              <a:rPr i="1" spc="-30" dirty="0">
                <a:latin typeface="Century Gothic"/>
                <a:cs typeface="Century Gothic"/>
              </a:rPr>
              <a:t>o</a:t>
            </a:r>
            <a:r>
              <a:rPr i="1" spc="-15" dirty="0">
                <a:latin typeface="Century Gothic"/>
                <a:cs typeface="Century Gothic"/>
              </a:rPr>
              <a:t>n</a:t>
            </a:r>
            <a:r>
              <a:rPr i="1" spc="-5" dirty="0">
                <a:latin typeface="Century Gothic"/>
                <a:cs typeface="Century Gothic"/>
              </a:rPr>
              <a:t> V</a:t>
            </a:r>
            <a:r>
              <a:rPr i="1" dirty="0">
                <a:latin typeface="Century Gothic"/>
                <a:cs typeface="Century Gothic"/>
              </a:rPr>
              <a:t>i</a:t>
            </a:r>
            <a:r>
              <a:rPr i="1" spc="-5" dirty="0">
                <a:latin typeface="Century Gothic"/>
                <a:cs typeface="Century Gothic"/>
              </a:rPr>
              <a:t>s</a:t>
            </a:r>
            <a:r>
              <a:rPr i="1" spc="-10" dirty="0">
                <a:latin typeface="Century Gothic"/>
                <a:cs typeface="Century Gothic"/>
              </a:rPr>
              <a:t>ua</a:t>
            </a:r>
            <a:r>
              <a:rPr i="1" spc="-5" dirty="0">
                <a:latin typeface="Century Gothic"/>
                <a:cs typeface="Century Gothic"/>
              </a:rPr>
              <a:t>l</a:t>
            </a:r>
            <a:r>
              <a:rPr i="1" spc="5" dirty="0">
                <a:latin typeface="Century Gothic"/>
                <a:cs typeface="Century Gothic"/>
              </a:rPr>
              <a:t>i</a:t>
            </a:r>
            <a:r>
              <a:rPr i="1" dirty="0">
                <a:latin typeface="Century Gothic"/>
                <a:cs typeface="Century Gothic"/>
              </a:rPr>
              <a:t>za</a:t>
            </a:r>
            <a:r>
              <a:rPr i="1" spc="5" dirty="0">
                <a:latin typeface="Century Gothic"/>
                <a:cs typeface="Century Gothic"/>
              </a:rPr>
              <a:t>ti</a:t>
            </a:r>
            <a:r>
              <a:rPr i="1" dirty="0">
                <a:latin typeface="Century Gothic"/>
                <a:cs typeface="Century Gothic"/>
              </a:rPr>
              <a:t>on</a:t>
            </a:r>
            <a:r>
              <a:rPr i="1" spc="-20" dirty="0">
                <a:latin typeface="Century Gothic"/>
                <a:cs typeface="Century Gothic"/>
              </a:rPr>
              <a:t> </a:t>
            </a:r>
            <a:r>
              <a:rPr spc="-5" dirty="0">
                <a:latin typeface="Century Gothic"/>
                <a:cs typeface="Century Gothic"/>
              </a:rPr>
              <a:t>b</a:t>
            </a:r>
            <a:r>
              <a:rPr dirty="0">
                <a:latin typeface="Century Gothic"/>
                <a:cs typeface="Century Gothic"/>
              </a:rPr>
              <a:t>y </a:t>
            </a:r>
            <a:r>
              <a:rPr spc="-5" dirty="0">
                <a:latin typeface="Century Gothic"/>
                <a:cs typeface="Century Gothic"/>
              </a:rPr>
              <a:t> </a:t>
            </a:r>
            <a:r>
              <a:rPr dirty="0">
                <a:latin typeface="Century Gothic"/>
                <a:cs typeface="Century Gothic"/>
              </a:rPr>
              <a:t>C</a:t>
            </a:r>
            <a:r>
              <a:rPr spc="-5" dirty="0">
                <a:latin typeface="Century Gothic"/>
                <a:cs typeface="Century Gothic"/>
              </a:rPr>
              <a:t>o</a:t>
            </a:r>
            <a:r>
              <a:rPr spc="5" dirty="0">
                <a:latin typeface="Century Gothic"/>
                <a:cs typeface="Century Gothic"/>
              </a:rPr>
              <a:t>l</a:t>
            </a:r>
            <a:r>
              <a:rPr spc="20" dirty="0">
                <a:latin typeface="Century Gothic"/>
                <a:cs typeface="Century Gothic"/>
              </a:rPr>
              <a:t>i</a:t>
            </a:r>
            <a:r>
              <a:rPr dirty="0">
                <a:latin typeface="Century Gothic"/>
                <a:cs typeface="Century Gothic"/>
              </a:rPr>
              <a:t>n </a:t>
            </a:r>
            <a:r>
              <a:rPr spc="-70" dirty="0">
                <a:latin typeface="Century Gothic"/>
                <a:cs typeface="Century Gothic"/>
              </a:rPr>
              <a:t>W</a:t>
            </a:r>
            <a:r>
              <a:rPr spc="-10" dirty="0">
                <a:latin typeface="Century Gothic"/>
                <a:cs typeface="Century Gothic"/>
              </a:rPr>
              <a:t>are</a:t>
            </a:r>
            <a:endParaRPr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7734031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969516B-52BA-449C-B2DB-1F9D39D80F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82" r="3" b="3"/>
          <a:stretch/>
        </p:blipFill>
        <p:spPr>
          <a:xfrm>
            <a:off x="5709930" y="119062"/>
            <a:ext cx="6482070" cy="6619875"/>
          </a:xfrm>
          <a:prstGeom prst="rect">
            <a:avLst/>
          </a:prstGeom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8929" y="629266"/>
            <a:ext cx="5127031" cy="1676603"/>
          </a:xfrm>
        </p:spPr>
        <p:txBody>
          <a:bodyPr>
            <a:normAutofit/>
          </a:bodyPr>
          <a:lstStyle/>
          <a:p>
            <a:r>
              <a:rPr lang="en-US" dirty="0"/>
              <a:t>Color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1924" y="2266950"/>
            <a:ext cx="5614036" cy="3956870"/>
          </a:xfrm>
          <a:solidFill>
            <a:schemeClr val="bg1">
              <a:alpha val="66000"/>
            </a:schemeClr>
          </a:solidFill>
        </p:spPr>
        <p:txBody>
          <a:bodyPr>
            <a:normAutofit/>
          </a:bodyPr>
          <a:lstStyle/>
          <a:p>
            <a:r>
              <a:rPr lang="en-US" sz="1800" dirty="0"/>
              <a:t>Color is a perceptual phenomenon</a:t>
            </a:r>
          </a:p>
          <a:p>
            <a:r>
              <a:rPr lang="en-US" sz="1800" dirty="0"/>
              <a:t>A frequency spectrum of light is a physical phenomenon</a:t>
            </a:r>
          </a:p>
          <a:p>
            <a:r>
              <a:rPr lang="en-US" sz="1800" dirty="0"/>
              <a:t>In computer graphics, we need to specify colors</a:t>
            </a:r>
          </a:p>
          <a:p>
            <a:pPr lvl="1"/>
            <a:r>
              <a:rPr lang="en-US" sz="1800" dirty="0"/>
              <a:t>We define “color spaces”</a:t>
            </a:r>
          </a:p>
          <a:p>
            <a:pPr lvl="2"/>
            <a:r>
              <a:rPr lang="en-US" sz="1600" dirty="0"/>
              <a:t>In a color space,  points correspond to colors</a:t>
            </a:r>
          </a:p>
          <a:p>
            <a:pPr lvl="1"/>
            <a:r>
              <a:rPr lang="en-US" sz="1800" dirty="0"/>
              <a:t>We can then work with colors mathematically</a:t>
            </a:r>
          </a:p>
          <a:p>
            <a:r>
              <a:rPr lang="en-US" sz="1800" dirty="0"/>
              <a:t>Ideally, a color space should allow us to specify </a:t>
            </a:r>
            <a:br>
              <a:rPr lang="en-US" sz="1800" dirty="0"/>
            </a:br>
            <a:r>
              <a:rPr lang="en-US" sz="1800" dirty="0"/>
              <a:t>any color humans can perceive… </a:t>
            </a:r>
          </a:p>
        </p:txBody>
      </p:sp>
    </p:spTree>
    <p:extLst>
      <p:ext uri="{BB962C8B-B14F-4D97-AF65-F5344CB8AC3E}">
        <p14:creationId xmlns:p14="http://schemas.microsoft.com/office/powerpoint/2010/main" val="7325907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714501" y="1197764"/>
            <a:ext cx="7883830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800" spc="-15" dirty="0" err="1">
                <a:latin typeface="Century Gothic"/>
                <a:cs typeface="Century Gothic"/>
              </a:rPr>
              <a:t>xy</a:t>
            </a:r>
            <a:r>
              <a:rPr sz="2800" spc="10" dirty="0" err="1">
                <a:latin typeface="Century Gothic"/>
                <a:cs typeface="Century Gothic"/>
              </a:rPr>
              <a:t>Y</a:t>
            </a:r>
            <a:r>
              <a:rPr sz="2800" spc="-10" dirty="0">
                <a:latin typeface="Century Gothic"/>
                <a:cs typeface="Century Gothic"/>
              </a:rPr>
              <a:t>:</a:t>
            </a:r>
            <a:r>
              <a:rPr lang="en-US" sz="2800" dirty="0">
                <a:latin typeface="Century Gothic"/>
                <a:cs typeface="Century Gothic"/>
              </a:rPr>
              <a:t> </a:t>
            </a:r>
            <a:r>
              <a:rPr sz="2800" spc="-25" dirty="0">
                <a:latin typeface="Century Gothic"/>
                <a:cs typeface="Century Gothic"/>
              </a:rPr>
              <a:t>Separ</a:t>
            </a:r>
            <a:r>
              <a:rPr sz="2800" spc="-30" dirty="0">
                <a:latin typeface="Century Gothic"/>
                <a:cs typeface="Century Gothic"/>
              </a:rPr>
              <a:t>a</a:t>
            </a:r>
            <a:r>
              <a:rPr sz="2800" spc="-15" dirty="0">
                <a:latin typeface="Century Gothic"/>
                <a:cs typeface="Century Gothic"/>
              </a:rPr>
              <a:t>tes</a:t>
            </a:r>
            <a:r>
              <a:rPr sz="2800" spc="35" dirty="0">
                <a:latin typeface="Century Gothic"/>
                <a:cs typeface="Century Gothic"/>
              </a:rPr>
              <a:t> </a:t>
            </a:r>
            <a:r>
              <a:rPr sz="2800" spc="-20" dirty="0">
                <a:latin typeface="Century Gothic"/>
                <a:cs typeface="Century Gothic"/>
              </a:rPr>
              <a:t>Chromat</a:t>
            </a:r>
            <a:r>
              <a:rPr sz="2800" dirty="0">
                <a:latin typeface="Century Gothic"/>
                <a:cs typeface="Century Gothic"/>
              </a:rPr>
              <a:t>i</a:t>
            </a:r>
            <a:r>
              <a:rPr sz="2800" spc="-20" dirty="0">
                <a:latin typeface="Century Gothic"/>
                <a:cs typeface="Century Gothic"/>
              </a:rPr>
              <a:t>c</a:t>
            </a:r>
            <a:r>
              <a:rPr sz="2800" dirty="0">
                <a:latin typeface="Century Gothic"/>
                <a:cs typeface="Century Gothic"/>
              </a:rPr>
              <a:t>i</a:t>
            </a:r>
            <a:r>
              <a:rPr sz="2800" spc="-15" dirty="0">
                <a:latin typeface="Century Gothic"/>
                <a:cs typeface="Century Gothic"/>
              </a:rPr>
              <a:t>ty</a:t>
            </a:r>
            <a:r>
              <a:rPr sz="2800" spc="-5" dirty="0">
                <a:latin typeface="Century Gothic"/>
                <a:cs typeface="Century Gothic"/>
              </a:rPr>
              <a:t> </a:t>
            </a:r>
            <a:r>
              <a:rPr sz="2800" spc="-25" dirty="0">
                <a:latin typeface="Century Gothic"/>
                <a:cs typeface="Century Gothic"/>
              </a:rPr>
              <a:t>an</a:t>
            </a:r>
            <a:r>
              <a:rPr sz="2800" spc="-20" dirty="0">
                <a:latin typeface="Century Gothic"/>
                <a:cs typeface="Century Gothic"/>
              </a:rPr>
              <a:t>d</a:t>
            </a:r>
            <a:r>
              <a:rPr sz="2800" spc="15" dirty="0">
                <a:latin typeface="Century Gothic"/>
                <a:cs typeface="Century Gothic"/>
              </a:rPr>
              <a:t> </a:t>
            </a:r>
            <a:r>
              <a:rPr sz="2800" spc="-15" dirty="0">
                <a:latin typeface="Century Gothic"/>
                <a:cs typeface="Century Gothic"/>
              </a:rPr>
              <a:t>Lu</a:t>
            </a:r>
            <a:r>
              <a:rPr sz="2800" spc="-10" dirty="0">
                <a:latin typeface="Century Gothic"/>
                <a:cs typeface="Century Gothic"/>
              </a:rPr>
              <a:t>mi</a:t>
            </a:r>
            <a:r>
              <a:rPr sz="2800" spc="-20" dirty="0">
                <a:latin typeface="Century Gothic"/>
                <a:cs typeface="Century Gothic"/>
              </a:rPr>
              <a:t>ne</a:t>
            </a:r>
            <a:r>
              <a:rPr sz="2800" spc="-30" dirty="0">
                <a:latin typeface="Century Gothic"/>
                <a:cs typeface="Century Gothic"/>
              </a:rPr>
              <a:t>n</a:t>
            </a:r>
            <a:r>
              <a:rPr sz="2800" spc="-20" dirty="0">
                <a:latin typeface="Century Gothic"/>
                <a:cs typeface="Century Gothic"/>
              </a:rPr>
              <a:t>ce</a:t>
            </a:r>
            <a:endParaRPr sz="2800" dirty="0">
              <a:latin typeface="Century Gothic"/>
              <a:cs typeface="Century Gothic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object 5"/>
              <p:cNvSpPr txBox="1"/>
              <p:nvPr/>
            </p:nvSpPr>
            <p:spPr>
              <a:xfrm>
                <a:off x="1628141" y="2159864"/>
                <a:ext cx="4352925" cy="3539302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/>
              <a:p>
                <a:pPr marL="12700"/>
                <a:r>
                  <a:rPr lang="en-US" dirty="0">
                    <a:latin typeface="Century Gothic"/>
                    <a:cs typeface="Century Gothic"/>
                  </a:rPr>
                  <a:t>Form</a:t>
                </a:r>
                <a:r>
                  <a:rPr lang="en-US" spc="-15" dirty="0">
                    <a:latin typeface="Century Gothic"/>
                    <a:cs typeface="Century Gothic"/>
                  </a:rPr>
                  <a:t>e</a:t>
                </a:r>
                <a:r>
                  <a:rPr lang="en-US" dirty="0">
                    <a:latin typeface="Century Gothic"/>
                    <a:cs typeface="Century Gothic"/>
                  </a:rPr>
                  <a:t>d fr</a:t>
                </a:r>
                <a:r>
                  <a:rPr lang="en-US" spc="-10" dirty="0">
                    <a:latin typeface="Century Gothic"/>
                    <a:cs typeface="Century Gothic"/>
                  </a:rPr>
                  <a:t>o</a:t>
                </a:r>
                <a:r>
                  <a:rPr lang="en-US" dirty="0">
                    <a:latin typeface="Century Gothic"/>
                    <a:cs typeface="Century Gothic"/>
                  </a:rPr>
                  <a:t>m</a:t>
                </a:r>
                <a:r>
                  <a:rPr lang="en-US" spc="-5" dirty="0">
                    <a:latin typeface="Century Gothic"/>
                    <a:cs typeface="Century Gothic"/>
                  </a:rPr>
                  <a:t> </a:t>
                </a:r>
                <a:r>
                  <a:rPr lang="en-US" spc="-10" dirty="0">
                    <a:latin typeface="Century Gothic"/>
                    <a:cs typeface="Century Gothic"/>
                  </a:rPr>
                  <a:t>X</a:t>
                </a:r>
                <a:r>
                  <a:rPr lang="en-US" spc="-20" dirty="0">
                    <a:latin typeface="Century Gothic"/>
                    <a:cs typeface="Century Gothic"/>
                  </a:rPr>
                  <a:t>,</a:t>
                </a:r>
                <a:r>
                  <a:rPr lang="en-US" spc="10" dirty="0">
                    <a:latin typeface="Century Gothic"/>
                    <a:cs typeface="Century Gothic"/>
                  </a:rPr>
                  <a:t>Y</a:t>
                </a:r>
                <a:r>
                  <a:rPr lang="en-US" spc="-20" dirty="0">
                    <a:latin typeface="Century Gothic"/>
                    <a:cs typeface="Century Gothic"/>
                  </a:rPr>
                  <a:t>,</a:t>
                </a:r>
                <a:r>
                  <a:rPr lang="en-US" dirty="0">
                    <a:latin typeface="Century Gothic"/>
                    <a:cs typeface="Century Gothic"/>
                  </a:rPr>
                  <a:t>Z</a:t>
                </a:r>
                <a:r>
                  <a:rPr lang="en-US" spc="25" dirty="0">
                    <a:latin typeface="Century Gothic"/>
                    <a:cs typeface="Century Gothic"/>
                  </a:rPr>
                  <a:t> </a:t>
                </a:r>
                <a:r>
                  <a:rPr lang="en-US" spc="-10" dirty="0">
                    <a:latin typeface="Century Gothic"/>
                    <a:cs typeface="Century Gothic"/>
                  </a:rPr>
                  <a:t>e</a:t>
                </a:r>
                <a:r>
                  <a:rPr lang="en-US" dirty="0">
                    <a:latin typeface="Century Gothic"/>
                    <a:cs typeface="Century Gothic"/>
                  </a:rPr>
                  <a:t>x</a:t>
                </a:r>
                <a:r>
                  <a:rPr lang="en-US" spc="-10" dirty="0">
                    <a:latin typeface="Century Gothic"/>
                    <a:cs typeface="Century Gothic"/>
                  </a:rPr>
                  <a:t>p</a:t>
                </a:r>
                <a:r>
                  <a:rPr lang="en-US" dirty="0">
                    <a:latin typeface="Century Gothic"/>
                    <a:cs typeface="Century Gothic"/>
                  </a:rPr>
                  <a:t>r</a:t>
                </a:r>
                <a:r>
                  <a:rPr lang="en-US" spc="-15" dirty="0">
                    <a:latin typeface="Century Gothic"/>
                    <a:cs typeface="Century Gothic"/>
                  </a:rPr>
                  <a:t>e</a:t>
                </a:r>
                <a:r>
                  <a:rPr lang="en-US" spc="-5" dirty="0">
                    <a:latin typeface="Century Gothic"/>
                    <a:cs typeface="Century Gothic"/>
                  </a:rPr>
                  <a:t>s</a:t>
                </a:r>
                <a:r>
                  <a:rPr lang="en-US" spc="-10" dirty="0">
                    <a:latin typeface="Century Gothic"/>
                    <a:cs typeface="Century Gothic"/>
                  </a:rPr>
                  <a:t>s</a:t>
                </a:r>
                <a:r>
                  <a:rPr lang="en-US" spc="20" dirty="0">
                    <a:latin typeface="Century Gothic"/>
                    <a:cs typeface="Century Gothic"/>
                  </a:rPr>
                  <a:t>i</a:t>
                </a:r>
                <a:r>
                  <a:rPr lang="en-US" dirty="0">
                    <a:latin typeface="Century Gothic"/>
                    <a:cs typeface="Century Gothic"/>
                  </a:rPr>
                  <a:t>on of</a:t>
                </a:r>
                <a:r>
                  <a:rPr lang="en-US" spc="-15" dirty="0">
                    <a:latin typeface="Century Gothic"/>
                    <a:cs typeface="Century Gothic"/>
                  </a:rPr>
                  <a:t> </a:t>
                </a:r>
                <a:r>
                  <a:rPr lang="en-US" dirty="0">
                    <a:latin typeface="Century Gothic"/>
                    <a:cs typeface="Century Gothic"/>
                  </a:rPr>
                  <a:t>a</a:t>
                </a:r>
                <a:r>
                  <a:rPr lang="en-US" spc="-10" dirty="0">
                    <a:latin typeface="Century Gothic"/>
                    <a:cs typeface="Century Gothic"/>
                  </a:rPr>
                  <a:t> </a:t>
                </a:r>
                <a:r>
                  <a:rPr lang="en-US" dirty="0">
                    <a:latin typeface="Century Gothic"/>
                    <a:cs typeface="Century Gothic"/>
                  </a:rPr>
                  <a:t>co</a:t>
                </a:r>
                <a:r>
                  <a:rPr lang="en-US" spc="5" dirty="0">
                    <a:latin typeface="Century Gothic"/>
                    <a:cs typeface="Century Gothic"/>
                  </a:rPr>
                  <a:t>l</a:t>
                </a:r>
                <a:r>
                  <a:rPr lang="en-US" dirty="0">
                    <a:latin typeface="Century Gothic"/>
                    <a:cs typeface="Century Gothic"/>
                  </a:rPr>
                  <a:t>or</a:t>
                </a:r>
              </a:p>
              <a:p>
                <a:pPr marL="12700"/>
                <a:endParaRPr lang="en-US" dirty="0">
                  <a:latin typeface="Century Gothic"/>
                  <a:cs typeface="Century Gothic"/>
                </a:endParaRPr>
              </a:p>
              <a:p>
                <a:pPr marL="127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charset="0"/>
                          <a:cs typeface="Century Gothic"/>
                        </a:rPr>
                        <m:t>𝑥</m:t>
                      </m:r>
                      <m:r>
                        <a:rPr lang="en-US" i="1">
                          <a:latin typeface="Cambria Math" charset="0"/>
                          <a:cs typeface="Century Gothic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cs typeface="Century Gothic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charset="0"/>
                              <a:cs typeface="Century Gothic"/>
                            </a:rPr>
                            <m:t>𝑋</m:t>
                          </m:r>
                        </m:num>
                        <m:den>
                          <m:r>
                            <a:rPr lang="en-US" i="1">
                              <a:latin typeface="Cambria Math" charset="0"/>
                              <a:cs typeface="Century Gothic"/>
                            </a:rPr>
                            <m:t>𝑋</m:t>
                          </m:r>
                          <m:r>
                            <a:rPr lang="en-US" i="1">
                              <a:latin typeface="Cambria Math" charset="0"/>
                              <a:cs typeface="Century Gothic"/>
                            </a:rPr>
                            <m:t>+</m:t>
                          </m:r>
                          <m:r>
                            <a:rPr lang="en-US" i="1">
                              <a:latin typeface="Cambria Math" charset="0"/>
                              <a:cs typeface="Century Gothic"/>
                            </a:rPr>
                            <m:t>𝑌</m:t>
                          </m:r>
                          <m:r>
                            <a:rPr lang="en-US" i="1">
                              <a:latin typeface="Cambria Math" charset="0"/>
                              <a:cs typeface="Century Gothic"/>
                            </a:rPr>
                            <m:t>+</m:t>
                          </m:r>
                          <m:r>
                            <a:rPr lang="en-US" i="1">
                              <a:latin typeface="Cambria Math" charset="0"/>
                              <a:cs typeface="Century Gothic"/>
                            </a:rPr>
                            <m:t>𝑍</m:t>
                          </m:r>
                        </m:den>
                      </m:f>
                    </m:oMath>
                  </m:oMathPara>
                </a14:m>
                <a:br>
                  <a:rPr lang="en-US" dirty="0">
                    <a:latin typeface="Century Gothic"/>
                    <a:cs typeface="Century Gothic"/>
                  </a:rPr>
                </a:br>
                <a:endParaRPr lang="en-US" dirty="0">
                  <a:latin typeface="Century Gothic"/>
                  <a:cs typeface="Century Gothic"/>
                </a:endParaRPr>
              </a:p>
              <a:p>
                <a:pPr marL="12700"/>
                <a:br>
                  <a:rPr lang="en-US" i="1" dirty="0">
                    <a:latin typeface="Cambria Math" charset="0"/>
                    <a:cs typeface="Century Gothic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charset="0"/>
                          <a:cs typeface="Century Gothic"/>
                        </a:rPr>
                        <m:t>𝑦</m:t>
                      </m:r>
                      <m:r>
                        <a:rPr lang="en-US" i="1">
                          <a:latin typeface="Cambria Math" charset="0"/>
                          <a:cs typeface="Century Gothic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cs typeface="Century Gothic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charset="0"/>
                              <a:cs typeface="Century Gothic"/>
                            </a:rPr>
                            <m:t>𝑌</m:t>
                          </m:r>
                        </m:num>
                        <m:den>
                          <m:r>
                            <a:rPr lang="en-US" i="1">
                              <a:latin typeface="Cambria Math" charset="0"/>
                              <a:cs typeface="Century Gothic"/>
                            </a:rPr>
                            <m:t>𝑋</m:t>
                          </m:r>
                          <m:r>
                            <a:rPr lang="en-US" i="1">
                              <a:latin typeface="Cambria Math" charset="0"/>
                              <a:cs typeface="Century Gothic"/>
                            </a:rPr>
                            <m:t>+</m:t>
                          </m:r>
                          <m:r>
                            <a:rPr lang="en-US" i="1">
                              <a:latin typeface="Cambria Math" charset="0"/>
                              <a:cs typeface="Century Gothic"/>
                            </a:rPr>
                            <m:t>𝑌</m:t>
                          </m:r>
                          <m:r>
                            <a:rPr lang="en-US" i="1">
                              <a:latin typeface="Cambria Math" charset="0"/>
                              <a:cs typeface="Century Gothic"/>
                            </a:rPr>
                            <m:t>+</m:t>
                          </m:r>
                          <m:r>
                            <a:rPr lang="en-US" i="1">
                              <a:latin typeface="Cambria Math" charset="0"/>
                              <a:cs typeface="Century Gothic"/>
                            </a:rPr>
                            <m:t>𝑍</m:t>
                          </m:r>
                        </m:den>
                      </m:f>
                    </m:oMath>
                  </m:oMathPara>
                </a14:m>
                <a:endParaRPr lang="en-US" dirty="0">
                  <a:latin typeface="Century Gothic"/>
                  <a:cs typeface="Century Gothic"/>
                </a:endParaRPr>
              </a:p>
              <a:p>
                <a:pPr marL="12700"/>
                <a:endParaRPr lang="en-US" dirty="0">
                  <a:latin typeface="Century Gothic"/>
                  <a:cs typeface="Century Gothic"/>
                </a:endParaRPr>
              </a:p>
              <a:p>
                <a:pPr marL="12700"/>
                <a:r>
                  <a:rPr lang="en-US" dirty="0">
                    <a:latin typeface="Century Gothic"/>
                    <a:cs typeface="Century Gothic"/>
                  </a:rPr>
                  <a:t>		</a:t>
                </a:r>
              </a:p>
              <a:p>
                <a:pPr marL="12700"/>
                <a:br>
                  <a:rPr lang="en-US" i="1" dirty="0">
                    <a:latin typeface="Cambria Math" charset="0"/>
                    <a:cs typeface="Century Gothic"/>
                  </a:rPr>
                </a:br>
                <a:endParaRPr lang="en-US" dirty="0">
                  <a:latin typeface="Century Gothic"/>
                  <a:cs typeface="Century Gothic"/>
                </a:endParaRPr>
              </a:p>
              <a:p>
                <a:pPr marL="12700"/>
                <a:endParaRPr lang="en-US" dirty="0">
                  <a:latin typeface="Century Gothic"/>
                  <a:cs typeface="Century Gothic"/>
                </a:endParaRPr>
              </a:p>
              <a:p>
                <a:pPr marL="12700"/>
                <a:endParaRPr dirty="0">
                  <a:latin typeface="Century Gothic"/>
                  <a:cs typeface="Century Gothic"/>
                </a:endParaRPr>
              </a:p>
            </p:txBody>
          </p:sp>
        </mc:Choice>
        <mc:Fallback xmlns="">
          <p:sp>
            <p:nvSpPr>
              <p:cNvPr id="5" name="object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8141" y="2159864"/>
                <a:ext cx="4352925" cy="3539302"/>
              </a:xfrm>
              <a:prstGeom prst="rect">
                <a:avLst/>
              </a:prstGeom>
              <a:blipFill>
                <a:blip r:embed="rId3"/>
                <a:stretch>
                  <a:fillRect l="-2941" t="-2238" r="-30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7290196" y="2159864"/>
                <a:ext cx="3147934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Note: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Used to specify intensity independent colors using just the </a:t>
                </a:r>
                <a:r>
                  <a:rPr lang="en-US" dirty="0" err="1"/>
                  <a:t>x,y</a:t>
                </a:r>
                <a:r>
                  <a:rPr lang="en-US" dirty="0"/>
                  <a:t> coordinates</a:t>
                </a:r>
              </a:p>
              <a:p>
                <a:endParaRPr lang="en-US" dirty="0"/>
              </a:p>
              <a:p>
                <a:r>
                  <a:rPr lang="en-US" dirty="0"/>
                  <a:t>Generates the CIE Chromaticity diagram 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0196" y="2159864"/>
                <a:ext cx="3147934" cy="2308324"/>
              </a:xfrm>
              <a:prstGeom prst="rect">
                <a:avLst/>
              </a:prstGeom>
              <a:blipFill>
                <a:blip r:embed="rId4"/>
                <a:stretch>
                  <a:fillRect l="-1744" t="-1319" r="-1163" b="-31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9176" y="3492708"/>
            <a:ext cx="2984550" cy="3171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4860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iexy1931.wm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0630" y="1905000"/>
            <a:ext cx="4247371" cy="4800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1" y="209456"/>
            <a:ext cx="8913813" cy="914400"/>
          </a:xfrm>
        </p:spPr>
        <p:txBody>
          <a:bodyPr/>
          <a:lstStyle/>
          <a:p>
            <a:r>
              <a:rPr lang="en-US" dirty="0"/>
              <a:t>CIE Chromaticity Diagram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76400" y="1447800"/>
            <a:ext cx="4572000" cy="525780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What runs around the edge of the horseshoe?</a:t>
            </a:r>
          </a:p>
          <a:p>
            <a:r>
              <a:rPr lang="en-US" dirty="0"/>
              <a:t>What is inside the horseshoe?</a:t>
            </a:r>
            <a:br>
              <a:rPr lang="en-US" dirty="0"/>
            </a:br>
            <a:endParaRPr lang="en-US" dirty="0"/>
          </a:p>
          <a:p>
            <a:r>
              <a:rPr lang="en-US" b="1" dirty="0"/>
              <a:t>Gamut</a:t>
            </a:r>
            <a:r>
              <a:rPr lang="en-US" dirty="0"/>
              <a:t>: Portion of the spectrum reproduced by a given color space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Any guess as to what the triangle represents?</a:t>
            </a:r>
            <a:br>
              <a:rPr lang="en-US" dirty="0"/>
            </a:br>
            <a:endParaRPr lang="en-US" dirty="0"/>
          </a:p>
          <a:p>
            <a:r>
              <a:rPr lang="en-US" b="1" dirty="0"/>
              <a:t>Quick Quiz:</a:t>
            </a:r>
            <a:br>
              <a:rPr lang="en-US" b="1" dirty="0"/>
            </a:br>
            <a:r>
              <a:rPr lang="en-US" dirty="0"/>
              <a:t>Are the colors shown inside the diagram correct?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Why or why not?</a:t>
            </a:r>
          </a:p>
        </p:txBody>
      </p:sp>
      <p:sp>
        <p:nvSpPr>
          <p:cNvPr id="6" name="Freeform 5"/>
          <p:cNvSpPr/>
          <p:nvPr/>
        </p:nvSpPr>
        <p:spPr bwMode="auto">
          <a:xfrm>
            <a:off x="7552199" y="3600450"/>
            <a:ext cx="2194560" cy="2457450"/>
          </a:xfrm>
          <a:custGeom>
            <a:avLst/>
            <a:gdLst>
              <a:gd name="connsiteX0" fmla="*/ 685800 w 2194560"/>
              <a:gd name="connsiteY0" fmla="*/ 0 h 2457450"/>
              <a:gd name="connsiteX1" fmla="*/ 2194560 w 2194560"/>
              <a:gd name="connsiteY1" fmla="*/ 1211580 h 2457450"/>
              <a:gd name="connsiteX2" fmla="*/ 0 w 2194560"/>
              <a:gd name="connsiteY2" fmla="*/ 2457450 h 2457450"/>
              <a:gd name="connsiteX3" fmla="*/ 685800 w 2194560"/>
              <a:gd name="connsiteY3" fmla="*/ 0 h 2457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94560" h="2457450">
                <a:moveTo>
                  <a:pt x="685800" y="0"/>
                </a:moveTo>
                <a:lnTo>
                  <a:pt x="2194560" y="1211580"/>
                </a:lnTo>
                <a:lnTo>
                  <a:pt x="0" y="2457450"/>
                </a:lnTo>
                <a:lnTo>
                  <a:pt x="685800" y="0"/>
                </a:lnTo>
                <a:close/>
              </a:path>
            </a:pathLst>
          </a:cu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</a:pPr>
            <a:endParaRPr lang="en-US" sz="240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37007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362200" y="689354"/>
            <a:ext cx="10515600" cy="67710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593090">
              <a:lnSpc>
                <a:spcPct val="100000"/>
              </a:lnSpc>
            </a:pPr>
            <a:r>
              <a:rPr dirty="0"/>
              <a:t>CIE</a:t>
            </a:r>
            <a:r>
              <a:rPr spc="-15" dirty="0"/>
              <a:t> </a:t>
            </a:r>
            <a:r>
              <a:rPr dirty="0"/>
              <a:t>XYZ </a:t>
            </a:r>
            <a:r>
              <a:rPr spc="-5" dirty="0"/>
              <a:t>Ga</a:t>
            </a:r>
            <a:r>
              <a:rPr spc="-15" dirty="0"/>
              <a:t>m</a:t>
            </a:r>
            <a:r>
              <a:rPr dirty="0"/>
              <a:t>ut</a:t>
            </a:r>
          </a:p>
        </p:txBody>
      </p:sp>
      <p:sp>
        <p:nvSpPr>
          <p:cNvPr id="4" name="object 4"/>
          <p:cNvSpPr/>
          <p:nvPr/>
        </p:nvSpPr>
        <p:spPr>
          <a:xfrm>
            <a:off x="1897761" y="1819155"/>
            <a:ext cx="6119188" cy="43494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148989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1" y="381000"/>
            <a:ext cx="8913813" cy="914400"/>
          </a:xfrm>
        </p:spPr>
        <p:txBody>
          <a:bodyPr/>
          <a:lstStyle/>
          <a:p>
            <a:r>
              <a:rPr lang="en-US" dirty="0"/>
              <a:t>Gamma Correction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0525" y="1447800"/>
            <a:ext cx="12033570" cy="52578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Human visual response better at distinguishing darker shades</a:t>
            </a:r>
            <a:br>
              <a:rPr lang="en-US" dirty="0"/>
            </a:br>
            <a:endParaRPr lang="en-US" dirty="0"/>
          </a:p>
          <a:p>
            <a:pPr marL="0" indent="0">
              <a:buNone/>
            </a:pPr>
            <a:r>
              <a:rPr lang="en-US" dirty="0"/>
              <a:t>Greyscale bars that increase by a constant amount of luminosity: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Greyscale bars with luminosity increasing according to a power law: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747A74-C3B0-473A-99D6-BEEB8E0E79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975" y="2857500"/>
            <a:ext cx="9753600" cy="952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A598434-8C01-4B19-83AE-BF5BB20A72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975" y="4933950"/>
            <a:ext cx="9753600" cy="952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8906FF3-865A-45DD-9B31-3C065FCBBA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43061" y="2857500"/>
            <a:ext cx="990599" cy="98583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DAA064B-0027-4225-849F-0272E3B0AC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38194" y="4933950"/>
            <a:ext cx="1000335" cy="98583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51A0A78-AE12-4388-A6E5-54D412432C19}"/>
              </a:ext>
            </a:extLst>
          </p:cNvPr>
          <p:cNvSpPr txBox="1"/>
          <p:nvPr/>
        </p:nvSpPr>
        <p:spPr>
          <a:xfrm>
            <a:off x="3451351" y="6068116"/>
            <a:ext cx="5059111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Comic Sans MS" panose="030F0702030302020204" pitchFamily="66" charset="0"/>
              </a:rPr>
              <a:t>The smoother visual appearance of the second means it is more perceptually uniform</a:t>
            </a:r>
          </a:p>
        </p:txBody>
      </p:sp>
    </p:spTree>
    <p:extLst>
      <p:ext uri="{BB962C8B-B14F-4D97-AF65-F5344CB8AC3E}">
        <p14:creationId xmlns:p14="http://schemas.microsoft.com/office/powerpoint/2010/main" val="21482898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37E9E-71AC-4169-9B7E-2077C62587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Gamma Correction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0BC272-88BE-4AC4-9D21-4F5C25B40B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83721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Imagine we can only store 5-bit greyscale colors</a:t>
            </a:r>
          </a:p>
          <a:p>
            <a:pPr lvl="1"/>
            <a:r>
              <a:rPr lang="en-US" dirty="0"/>
              <a:t>32 distinct colors</a:t>
            </a:r>
          </a:p>
          <a:p>
            <a:r>
              <a:rPr lang="en-US" dirty="0"/>
              <a:t>We could select 32 shades generated on the straight line (A)</a:t>
            </a:r>
          </a:p>
          <a:p>
            <a:r>
              <a:rPr lang="en-US" dirty="0"/>
              <a:t>We could select 32 shades generated on the power curve (B)</a:t>
            </a:r>
          </a:p>
          <a:p>
            <a:pPr marL="0" indent="0">
              <a:buNone/>
            </a:pPr>
            <a:r>
              <a:rPr lang="en-US" dirty="0"/>
              <a:t>Suppose we use our 32 shades to render a smooth gradient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br>
              <a:rPr lang="en-US" dirty="0"/>
            </a:br>
            <a:r>
              <a:rPr lang="en-US" dirty="0"/>
              <a:t>A</a:t>
            </a:r>
          </a:p>
          <a:p>
            <a:pPr marL="0" indent="0">
              <a:buNone/>
            </a:pPr>
            <a:r>
              <a:rPr lang="en-US" dirty="0"/>
              <a:t>B</a:t>
            </a:r>
            <a:br>
              <a:rPr lang="en-US" dirty="0"/>
            </a:b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50E479-0109-41F0-848E-4BF02CFE2914}"/>
              </a:ext>
            </a:extLst>
          </p:cNvPr>
          <p:cNvSpPr txBox="1"/>
          <p:nvPr/>
        </p:nvSpPr>
        <p:spPr>
          <a:xfrm>
            <a:off x="8866228" y="1914180"/>
            <a:ext cx="1952747" cy="6001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Comic Sans MS" panose="030F0702030302020204" pitchFamily="66" charset="0"/>
              </a:rPr>
              <a:t>A degree in CS makes you ridiculously proficient in calculating powers of 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9930A7-7D77-418F-9A38-AA17B7B084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673"/>
          <a:stretch/>
        </p:blipFill>
        <p:spPr>
          <a:xfrm>
            <a:off x="940750" y="4204710"/>
            <a:ext cx="9753600" cy="4698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6C5C923-726C-49F8-947C-B5CED89CB9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0000"/>
          <a:stretch/>
        </p:blipFill>
        <p:spPr>
          <a:xfrm>
            <a:off x="1219200" y="4998474"/>
            <a:ext cx="9753600" cy="4762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5BDCB87-503D-45CA-A162-93E96123D3E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0673"/>
          <a:stretch/>
        </p:blipFill>
        <p:spPr>
          <a:xfrm>
            <a:off x="1219200" y="5609658"/>
            <a:ext cx="9753600" cy="469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4641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129F53-2381-463B-9720-631C7B6B5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Gamma Encoding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C81CB6B-4E6F-4F3F-9838-342E6135FCF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76225" y="1825625"/>
                <a:ext cx="11468100" cy="4351338"/>
              </a:xfrm>
            </p:spPr>
            <p:txBody>
              <a:bodyPr/>
              <a:lstStyle/>
              <a:p>
                <a:r>
                  <a:rPr lang="en-US" dirty="0"/>
                  <a:t>So, to perceptually make the best use of 24-bit RGB color</a:t>
                </a:r>
              </a:p>
              <a:p>
                <a:r>
                  <a:rPr lang="en-US" dirty="0"/>
                  <a:t>We can gamma encode each 8-bit channel using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𝑒𝑛𝑐𝑜𝑑𝑒𝑑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p>
                        <m:f>
                          <m:fPr>
                            <m:type m:val="skw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den>
                        </m:f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Usually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=2.2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r>
                  <a:rPr lang="en-US" dirty="0"/>
                  <a:t>Divide up the y-axis evenly into 256 integers…mapped onto the curve</a:t>
                </a:r>
              </a:p>
              <a:p>
                <a:r>
                  <a:rPr lang="en-US" dirty="0"/>
                  <a:t>We sample the lower luminosities more densely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C81CB6B-4E6F-4F3F-9838-342E6135FC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6225" y="1825625"/>
                <a:ext cx="11468100" cy="4351338"/>
              </a:xfrm>
              <a:blipFill>
                <a:blip r:embed="rId2"/>
                <a:stretch>
                  <a:fillRect l="-956"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B453DD03-061D-4737-913C-B2A55028C1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921" y="3349174"/>
            <a:ext cx="1465058" cy="1509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6026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Gamma Decoding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-1" y="1852109"/>
                <a:ext cx="11895589" cy="413087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Modern display devices decode color channels using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𝑑𝑒𝑐𝑜𝑑𝑒𝑑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𝑒𝑛𝑐𝑜𝑑𝑒𝑑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sup>
                    </m:sSubSup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Example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-1" y="1852109"/>
                <a:ext cx="11895589" cy="4130876"/>
              </a:xfrm>
              <a:blipFill>
                <a:blip r:embed="rId2"/>
                <a:stretch>
                  <a:fillRect l="-1025" t="-2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AD7598AD-B072-4927-882B-74D17D4365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4048" y="2977043"/>
            <a:ext cx="2933331" cy="28615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8739353-1DF2-4F23-A33D-7CA13FDC026B}"/>
              </a:ext>
            </a:extLst>
          </p:cNvPr>
          <p:cNvSpPr txBox="1"/>
          <p:nvPr/>
        </p:nvSpPr>
        <p:spPr>
          <a:xfrm>
            <a:off x="5638801" y="3733800"/>
            <a:ext cx="16383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mic Sans MS" panose="030F0702030302020204" pitchFamily="66" charset="0"/>
              </a:rPr>
              <a:t>OK…a CRT isn’t exactly modern….</a:t>
            </a:r>
          </a:p>
        </p:txBody>
      </p:sp>
    </p:spTree>
    <p:extLst>
      <p:ext uri="{BB962C8B-B14F-4D97-AF65-F5344CB8AC3E}">
        <p14:creationId xmlns:p14="http://schemas.microsoft.com/office/powerpoint/2010/main" val="42095311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885" y="-6348"/>
            <a:ext cx="10515600" cy="1325563"/>
          </a:xfrm>
        </p:spPr>
        <p:txBody>
          <a:bodyPr/>
          <a:lstStyle/>
          <a:p>
            <a:r>
              <a:rPr lang="en-US" dirty="0" err="1"/>
              <a:t>sRGB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11679" y="959945"/>
            <a:ext cx="10401300" cy="58980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1000"/>
              </a:spcBef>
              <a:buClr>
                <a:schemeClr val="accent2"/>
              </a:buClr>
              <a:buFont typeface="Wingdings 2" pitchFamily="18" charset="2"/>
              <a:buChar char="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336550" algn="l" defTabSz="914400" rtl="0" eaLnBrk="1" latinLnBrk="0" hangingPunct="1">
              <a:spcBef>
                <a:spcPts val="600"/>
              </a:spcBef>
              <a:buClr>
                <a:schemeClr val="accent3"/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035050" indent="-349250" algn="l" defTabSz="914400" rtl="0" eaLnBrk="1" latinLnBrk="0" hangingPunct="1">
              <a:spcBef>
                <a:spcPts val="600"/>
              </a:spcBef>
              <a:buClr>
                <a:schemeClr val="tx2"/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-336550" algn="l" defTabSz="914400" rtl="0" eaLnBrk="1" latinLnBrk="0" hangingPunct="1">
              <a:spcBef>
                <a:spcPts val="600"/>
              </a:spcBef>
              <a:buClr>
                <a:schemeClr val="accent2"/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720850" indent="-349250" algn="l" defTabSz="914400" rtl="0" eaLnBrk="1" latinLnBrk="0" hangingPunct="1">
              <a:spcBef>
                <a:spcPts val="600"/>
              </a:spcBef>
              <a:buClr>
                <a:schemeClr val="accent3"/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5813" indent="-344488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398713" indent="-344488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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743200" indent="-344488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087688" indent="-344488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"/>
              <a:defRPr lang="en-US" sz="18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sRGB is specified as a gamut inside the </a:t>
            </a:r>
            <a:r>
              <a:rPr lang="en-US" dirty="0" err="1">
                <a:solidFill>
                  <a:schemeClr val="tx1"/>
                </a:solidFill>
              </a:rPr>
              <a:t>xyY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colorspace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And with a specific gamma curve to use for encoding/decoding</a:t>
            </a:r>
            <a:br>
              <a:rPr lang="en-US" dirty="0">
                <a:solidFill>
                  <a:schemeClr val="tx1"/>
                </a:solidFill>
              </a:rPr>
            </a:br>
            <a:br>
              <a:rPr lang="en-US" dirty="0">
                <a:solidFill>
                  <a:schemeClr val="tx1"/>
                </a:solidFill>
              </a:rPr>
            </a:br>
            <a:br>
              <a:rPr lang="en-US" dirty="0">
                <a:solidFill>
                  <a:schemeClr val="tx1"/>
                </a:solidFill>
              </a:rPr>
            </a:br>
            <a:br>
              <a:rPr lang="en-US" dirty="0">
                <a:solidFill>
                  <a:schemeClr val="tx1"/>
                </a:solidFill>
              </a:rPr>
            </a:br>
            <a:br>
              <a:rPr lang="en-US" dirty="0">
                <a:solidFill>
                  <a:schemeClr val="tx1"/>
                </a:solidFill>
              </a:rPr>
            </a:br>
            <a:br>
              <a:rPr lang="en-US" dirty="0">
                <a:solidFill>
                  <a:schemeClr val="tx1"/>
                </a:solidFill>
              </a:rPr>
            </a:br>
            <a:br>
              <a:rPr lang="en-US" dirty="0">
                <a:solidFill>
                  <a:schemeClr val="tx1"/>
                </a:solidFill>
              </a:rPr>
            </a:br>
            <a:br>
              <a:rPr lang="en-US" dirty="0">
                <a:solidFill>
                  <a:schemeClr val="tx1"/>
                </a:solidFill>
              </a:rPr>
            </a:br>
            <a:br>
              <a:rPr lang="en-US" dirty="0">
                <a:solidFill>
                  <a:schemeClr val="tx1"/>
                </a:solidFill>
              </a:rPr>
            </a:b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sRGB is the standard RGB color space used almost everywhere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When you use an image library (e.g. </a:t>
            </a:r>
            <a:r>
              <a:rPr lang="en-US" dirty="0" err="1">
                <a:solidFill>
                  <a:schemeClr val="tx1"/>
                </a:solidFill>
              </a:rPr>
              <a:t>libpng</a:t>
            </a:r>
            <a:r>
              <a:rPr lang="en-US" dirty="0">
                <a:solidFill>
                  <a:schemeClr val="tx1"/>
                </a:solidFill>
              </a:rPr>
              <a:t>) typically defaults to saving in sRGB</a:t>
            </a:r>
          </a:p>
          <a:p>
            <a:pPr lvl="2"/>
            <a:r>
              <a:rPr lang="en-US" dirty="0">
                <a:solidFill>
                  <a:schemeClr val="tx1"/>
                </a:solidFill>
              </a:rPr>
              <a:t>So…you do not need to gamma encode colors yourself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Supported directly on modern GPUs</a:t>
            </a:r>
          </a:p>
          <a:p>
            <a:r>
              <a:rPr lang="en-US" dirty="0">
                <a:solidFill>
                  <a:schemeClr val="tx1"/>
                </a:solidFill>
              </a:rPr>
              <a:t>You can generate a matrix to convert from sRGB to XYZ and back using its inverse…</a:t>
            </a:r>
          </a:p>
        </p:txBody>
      </p:sp>
      <p:pic>
        <p:nvPicPr>
          <p:cNvPr id="6" name="Picture 5" descr="Screen Shot 2015-02-02 at 1.03.4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933" y="1812593"/>
            <a:ext cx="4483931" cy="1616407"/>
          </a:xfrm>
          <a:prstGeom prst="rect">
            <a:avLst/>
          </a:prstGeom>
        </p:spPr>
      </p:pic>
      <p:pic>
        <p:nvPicPr>
          <p:cNvPr id="15" name="Picture 14" descr="A close up of a person&#10;&#10;Description generated with high confidence">
            <a:extLst>
              <a:ext uri="{FF2B5EF4-FFF2-40B4-BE49-F238E27FC236}">
                <a16:creationId xmlns:a16="http://schemas.microsoft.com/office/drawing/2014/main" id="{73347419-9EE4-4A48-AA96-115D8598EA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3335" y="1705967"/>
            <a:ext cx="2283770" cy="206452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6C7D115-5393-4107-A027-AEFC8F90A7B6}"/>
              </a:ext>
            </a:extLst>
          </p:cNvPr>
          <p:cNvSpPr txBox="1"/>
          <p:nvPr/>
        </p:nvSpPr>
        <p:spPr>
          <a:xfrm>
            <a:off x="4846864" y="3863004"/>
            <a:ext cx="3236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Blue curve is sRGB gamma value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4569775-0EE1-4FC1-99C1-409CFEBE9E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5216" y="351970"/>
            <a:ext cx="3695700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6534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11"/>
          <a:stretch/>
        </p:blipFill>
        <p:spPr bwMode="auto">
          <a:xfrm>
            <a:off x="1827239" y="0"/>
            <a:ext cx="8480889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68607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2700325" y="739088"/>
            <a:ext cx="3429635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3600" spc="-20" dirty="0">
                <a:solidFill>
                  <a:srgbClr val="FFFFFF"/>
                </a:solidFill>
                <a:latin typeface="Century Gothic"/>
                <a:cs typeface="Century Gothic"/>
              </a:rPr>
              <a:t>Light</a:t>
            </a:r>
            <a:r>
              <a:rPr sz="3600" spc="1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600" spc="-5" dirty="0">
                <a:solidFill>
                  <a:srgbClr val="FFFFFF"/>
                </a:solidFill>
                <a:latin typeface="Century Gothic"/>
                <a:cs typeface="Century Gothic"/>
              </a:rPr>
              <a:t>an</a:t>
            </a:r>
            <a:r>
              <a:rPr sz="3600" dirty="0">
                <a:solidFill>
                  <a:srgbClr val="FFFFFF"/>
                </a:solidFill>
                <a:latin typeface="Century Gothic"/>
                <a:cs typeface="Century Gothic"/>
              </a:rPr>
              <a:t>d </a:t>
            </a:r>
            <a:r>
              <a:rPr sz="3600" spc="-20" dirty="0">
                <a:solidFill>
                  <a:srgbClr val="FFFFFF"/>
                </a:solidFill>
                <a:latin typeface="Century Gothic"/>
                <a:cs typeface="Century Gothic"/>
              </a:rPr>
              <a:t>Color</a:t>
            </a:r>
            <a:endParaRPr sz="3600">
              <a:latin typeface="Century Gothic"/>
              <a:cs typeface="Century Gothic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3825" y="1990725"/>
            <a:ext cx="8439150" cy="21595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marR="1471930" indent="-342900">
              <a:buClr>
                <a:srgbClr val="DF7601"/>
              </a:buClr>
              <a:buFont typeface="Wingdings 2"/>
              <a:buChar char="□"/>
              <a:tabLst>
                <a:tab pos="355600" algn="l"/>
              </a:tabLst>
            </a:pPr>
            <a:r>
              <a:rPr sz="2000" dirty="0">
                <a:solidFill>
                  <a:srgbClr val="585858"/>
                </a:solidFill>
                <a:latin typeface="Century Gothic"/>
                <a:cs typeface="Century Gothic"/>
              </a:rPr>
              <a:t>Color</a:t>
            </a:r>
            <a:r>
              <a:rPr sz="2000" spc="-20" dirty="0">
                <a:solidFill>
                  <a:srgbClr val="585858"/>
                </a:solidFill>
                <a:latin typeface="Century Gothic"/>
                <a:cs typeface="Century Gothic"/>
              </a:rPr>
              <a:t> </a:t>
            </a:r>
            <a:r>
              <a:rPr sz="2000" spc="-5" dirty="0">
                <a:solidFill>
                  <a:srgbClr val="585858"/>
                </a:solidFill>
                <a:latin typeface="Century Gothic"/>
                <a:cs typeface="Century Gothic"/>
              </a:rPr>
              <a:t>i</a:t>
            </a:r>
            <a:r>
              <a:rPr sz="2000" dirty="0">
                <a:solidFill>
                  <a:srgbClr val="585858"/>
                </a:solidFill>
                <a:latin typeface="Century Gothic"/>
                <a:cs typeface="Century Gothic"/>
              </a:rPr>
              <a:t>s a</a:t>
            </a:r>
            <a:r>
              <a:rPr sz="2000" spc="-25" dirty="0">
                <a:solidFill>
                  <a:srgbClr val="585858"/>
                </a:solidFill>
                <a:latin typeface="Century Gothic"/>
                <a:cs typeface="Century Gothic"/>
              </a:rPr>
              <a:t> </a:t>
            </a:r>
            <a:r>
              <a:rPr sz="2000" spc="-5" dirty="0">
                <a:solidFill>
                  <a:srgbClr val="585858"/>
                </a:solidFill>
                <a:latin typeface="Century Gothic"/>
                <a:cs typeface="Century Gothic"/>
              </a:rPr>
              <a:t>p</a:t>
            </a:r>
            <a:r>
              <a:rPr sz="2000" dirty="0">
                <a:solidFill>
                  <a:srgbClr val="585858"/>
                </a:solidFill>
                <a:latin typeface="Century Gothic"/>
                <a:cs typeface="Century Gothic"/>
              </a:rPr>
              <a:t>ercep</a:t>
            </a:r>
            <a:r>
              <a:rPr sz="2000" spc="15" dirty="0">
                <a:solidFill>
                  <a:srgbClr val="585858"/>
                </a:solidFill>
                <a:latin typeface="Century Gothic"/>
                <a:cs typeface="Century Gothic"/>
              </a:rPr>
              <a:t>t</a:t>
            </a:r>
            <a:r>
              <a:rPr sz="2000" spc="-10" dirty="0">
                <a:solidFill>
                  <a:srgbClr val="585858"/>
                </a:solidFill>
                <a:latin typeface="Century Gothic"/>
                <a:cs typeface="Century Gothic"/>
              </a:rPr>
              <a:t>u</a:t>
            </a:r>
            <a:r>
              <a:rPr sz="2000" spc="-15" dirty="0">
                <a:solidFill>
                  <a:srgbClr val="585858"/>
                </a:solidFill>
                <a:latin typeface="Century Gothic"/>
                <a:cs typeface="Century Gothic"/>
              </a:rPr>
              <a:t>a</a:t>
            </a:r>
            <a:r>
              <a:rPr sz="2000" dirty="0">
                <a:solidFill>
                  <a:srgbClr val="585858"/>
                </a:solidFill>
                <a:latin typeface="Century Gothic"/>
                <a:cs typeface="Century Gothic"/>
              </a:rPr>
              <a:t>l </a:t>
            </a:r>
            <a:r>
              <a:rPr sz="2000" spc="-5" dirty="0">
                <a:solidFill>
                  <a:srgbClr val="585858"/>
                </a:solidFill>
                <a:latin typeface="Century Gothic"/>
                <a:cs typeface="Century Gothic"/>
              </a:rPr>
              <a:t>ph</a:t>
            </a:r>
            <a:r>
              <a:rPr sz="2000" spc="5" dirty="0">
                <a:solidFill>
                  <a:srgbClr val="585858"/>
                </a:solidFill>
                <a:latin typeface="Century Gothic"/>
                <a:cs typeface="Century Gothic"/>
              </a:rPr>
              <a:t>e</a:t>
            </a:r>
            <a:r>
              <a:rPr sz="2000" dirty="0">
                <a:solidFill>
                  <a:srgbClr val="585858"/>
                </a:solidFill>
                <a:latin typeface="Century Gothic"/>
                <a:cs typeface="Century Gothic"/>
              </a:rPr>
              <a:t>nomenon</a:t>
            </a:r>
            <a:endParaRPr sz="2000" dirty="0">
              <a:latin typeface="Century Gothic"/>
              <a:cs typeface="Century Gothic"/>
            </a:endParaRPr>
          </a:p>
          <a:p>
            <a:pPr marL="698500" marR="5080" lvl="1" indent="-337185">
              <a:spcBef>
                <a:spcPts val="605"/>
              </a:spcBef>
              <a:buClr>
                <a:srgbClr val="E3C401"/>
              </a:buClr>
              <a:buFont typeface="Wingdings 2"/>
              <a:buChar char="□"/>
              <a:tabLst>
                <a:tab pos="698500" algn="l"/>
              </a:tabLst>
            </a:pPr>
            <a:r>
              <a:rPr spc="-15" dirty="0">
                <a:solidFill>
                  <a:srgbClr val="585858"/>
                </a:solidFill>
                <a:latin typeface="Century Gothic"/>
                <a:cs typeface="Century Gothic"/>
              </a:rPr>
              <a:t>R</a:t>
            </a:r>
            <a:r>
              <a:rPr spc="-25" dirty="0">
                <a:solidFill>
                  <a:srgbClr val="585858"/>
                </a:solidFill>
                <a:latin typeface="Century Gothic"/>
                <a:cs typeface="Century Gothic"/>
              </a:rPr>
              <a:t>e</a:t>
            </a:r>
            <a:r>
              <a:rPr spc="-5" dirty="0">
                <a:solidFill>
                  <a:srgbClr val="585858"/>
                </a:solidFill>
                <a:latin typeface="Century Gothic"/>
                <a:cs typeface="Century Gothic"/>
              </a:rPr>
              <a:t>s</a:t>
            </a:r>
            <a:r>
              <a:rPr spc="-10" dirty="0">
                <a:solidFill>
                  <a:srgbClr val="585858"/>
                </a:solidFill>
                <a:latin typeface="Century Gothic"/>
                <a:cs typeface="Century Gothic"/>
              </a:rPr>
              <a:t>p</a:t>
            </a:r>
            <a:r>
              <a:rPr spc="-15" dirty="0">
                <a:solidFill>
                  <a:srgbClr val="585858"/>
                </a:solidFill>
                <a:latin typeface="Century Gothic"/>
                <a:cs typeface="Century Gothic"/>
              </a:rPr>
              <a:t>o</a:t>
            </a:r>
            <a:r>
              <a:rPr spc="-25" dirty="0">
                <a:solidFill>
                  <a:srgbClr val="585858"/>
                </a:solidFill>
                <a:latin typeface="Century Gothic"/>
                <a:cs typeface="Century Gothic"/>
              </a:rPr>
              <a:t>n</a:t>
            </a:r>
            <a:r>
              <a:rPr spc="-5" dirty="0">
                <a:solidFill>
                  <a:srgbClr val="585858"/>
                </a:solidFill>
                <a:latin typeface="Century Gothic"/>
                <a:cs typeface="Century Gothic"/>
              </a:rPr>
              <a:t>s</a:t>
            </a:r>
            <a:r>
              <a:rPr dirty="0">
                <a:solidFill>
                  <a:srgbClr val="585858"/>
                </a:solidFill>
                <a:latin typeface="Century Gothic"/>
                <a:cs typeface="Century Gothic"/>
              </a:rPr>
              <a:t>e</a:t>
            </a:r>
            <a:r>
              <a:rPr spc="15" dirty="0">
                <a:solidFill>
                  <a:srgbClr val="585858"/>
                </a:solidFill>
                <a:latin typeface="Century Gothic"/>
                <a:cs typeface="Century Gothic"/>
              </a:rPr>
              <a:t> </a:t>
            </a:r>
            <a:r>
              <a:rPr spc="-10" dirty="0">
                <a:solidFill>
                  <a:srgbClr val="585858"/>
                </a:solidFill>
                <a:latin typeface="Century Gothic"/>
                <a:cs typeface="Century Gothic"/>
              </a:rPr>
              <a:t>of</a:t>
            </a:r>
            <a:r>
              <a:rPr spc="-5" dirty="0">
                <a:solidFill>
                  <a:srgbClr val="585858"/>
                </a:solidFill>
                <a:latin typeface="Century Gothic"/>
                <a:cs typeface="Century Gothic"/>
              </a:rPr>
              <a:t> </a:t>
            </a:r>
            <a:r>
              <a:rPr spc="-20" dirty="0">
                <a:solidFill>
                  <a:srgbClr val="585858"/>
                </a:solidFill>
                <a:latin typeface="Century Gothic"/>
                <a:cs typeface="Century Gothic"/>
              </a:rPr>
              <a:t>t</a:t>
            </a:r>
            <a:r>
              <a:rPr spc="-25" dirty="0">
                <a:solidFill>
                  <a:srgbClr val="585858"/>
                </a:solidFill>
                <a:latin typeface="Century Gothic"/>
                <a:cs typeface="Century Gothic"/>
              </a:rPr>
              <a:t>h</a:t>
            </a:r>
            <a:r>
              <a:rPr spc="-15" dirty="0">
                <a:solidFill>
                  <a:srgbClr val="585858"/>
                </a:solidFill>
                <a:latin typeface="Century Gothic"/>
                <a:cs typeface="Century Gothic"/>
              </a:rPr>
              <a:t>e</a:t>
            </a:r>
            <a:r>
              <a:rPr spc="20" dirty="0">
                <a:solidFill>
                  <a:srgbClr val="585858"/>
                </a:solidFill>
                <a:latin typeface="Century Gothic"/>
                <a:cs typeface="Century Gothic"/>
              </a:rPr>
              <a:t> </a:t>
            </a:r>
            <a:r>
              <a:rPr spc="-25" dirty="0">
                <a:solidFill>
                  <a:srgbClr val="585858"/>
                </a:solidFill>
                <a:latin typeface="Century Gothic"/>
                <a:cs typeface="Century Gothic"/>
              </a:rPr>
              <a:t>h</a:t>
            </a:r>
            <a:r>
              <a:rPr spc="-15" dirty="0">
                <a:solidFill>
                  <a:srgbClr val="585858"/>
                </a:solidFill>
                <a:latin typeface="Century Gothic"/>
                <a:cs typeface="Century Gothic"/>
              </a:rPr>
              <a:t>uman</a:t>
            </a:r>
            <a:r>
              <a:rPr spc="15" dirty="0">
                <a:solidFill>
                  <a:srgbClr val="585858"/>
                </a:solidFill>
                <a:latin typeface="Century Gothic"/>
                <a:cs typeface="Century Gothic"/>
              </a:rPr>
              <a:t> </a:t>
            </a:r>
            <a:r>
              <a:rPr spc="20" dirty="0">
                <a:solidFill>
                  <a:srgbClr val="585858"/>
                </a:solidFill>
                <a:latin typeface="Century Gothic"/>
                <a:cs typeface="Century Gothic"/>
              </a:rPr>
              <a:t>v</a:t>
            </a:r>
            <a:r>
              <a:rPr spc="10" dirty="0">
                <a:solidFill>
                  <a:srgbClr val="585858"/>
                </a:solidFill>
                <a:latin typeface="Century Gothic"/>
                <a:cs typeface="Century Gothic"/>
              </a:rPr>
              <a:t>i</a:t>
            </a:r>
            <a:r>
              <a:rPr spc="-5" dirty="0">
                <a:solidFill>
                  <a:srgbClr val="585858"/>
                </a:solidFill>
                <a:latin typeface="Century Gothic"/>
                <a:cs typeface="Century Gothic"/>
              </a:rPr>
              <a:t>su</a:t>
            </a:r>
            <a:r>
              <a:rPr spc="-15" dirty="0">
                <a:solidFill>
                  <a:srgbClr val="585858"/>
                </a:solidFill>
                <a:latin typeface="Century Gothic"/>
                <a:cs typeface="Century Gothic"/>
              </a:rPr>
              <a:t>a</a:t>
            </a:r>
            <a:r>
              <a:rPr dirty="0">
                <a:solidFill>
                  <a:srgbClr val="585858"/>
                </a:solidFill>
                <a:latin typeface="Century Gothic"/>
                <a:cs typeface="Century Gothic"/>
              </a:rPr>
              <a:t>l s</a:t>
            </a:r>
            <a:r>
              <a:rPr spc="-10" dirty="0">
                <a:solidFill>
                  <a:srgbClr val="585858"/>
                </a:solidFill>
                <a:latin typeface="Century Gothic"/>
                <a:cs typeface="Century Gothic"/>
              </a:rPr>
              <a:t>y</a:t>
            </a:r>
            <a:r>
              <a:rPr dirty="0">
                <a:solidFill>
                  <a:srgbClr val="585858"/>
                </a:solidFill>
                <a:latin typeface="Century Gothic"/>
                <a:cs typeface="Century Gothic"/>
              </a:rPr>
              <a:t>s</a:t>
            </a:r>
            <a:r>
              <a:rPr spc="-15" dirty="0">
                <a:solidFill>
                  <a:srgbClr val="585858"/>
                </a:solidFill>
                <a:latin typeface="Century Gothic"/>
                <a:cs typeface="Century Gothic"/>
              </a:rPr>
              <a:t>t</a:t>
            </a:r>
            <a:r>
              <a:rPr spc="-10" dirty="0">
                <a:solidFill>
                  <a:srgbClr val="585858"/>
                </a:solidFill>
                <a:latin typeface="Century Gothic"/>
                <a:cs typeface="Century Gothic"/>
              </a:rPr>
              <a:t>e</a:t>
            </a:r>
            <a:r>
              <a:rPr dirty="0">
                <a:solidFill>
                  <a:srgbClr val="585858"/>
                </a:solidFill>
                <a:latin typeface="Century Gothic"/>
                <a:cs typeface="Century Gothic"/>
              </a:rPr>
              <a:t>m</a:t>
            </a:r>
            <a:r>
              <a:rPr spc="30" dirty="0">
                <a:solidFill>
                  <a:srgbClr val="585858"/>
                </a:solidFill>
                <a:latin typeface="Century Gothic"/>
                <a:cs typeface="Century Gothic"/>
              </a:rPr>
              <a:t> </a:t>
            </a:r>
            <a:r>
              <a:rPr spc="-15" dirty="0">
                <a:solidFill>
                  <a:srgbClr val="585858"/>
                </a:solidFill>
                <a:latin typeface="Century Gothic"/>
                <a:cs typeface="Century Gothic"/>
              </a:rPr>
              <a:t>t</a:t>
            </a:r>
            <a:r>
              <a:rPr dirty="0">
                <a:solidFill>
                  <a:srgbClr val="585858"/>
                </a:solidFill>
                <a:latin typeface="Century Gothic"/>
                <a:cs typeface="Century Gothic"/>
              </a:rPr>
              <a:t>o</a:t>
            </a:r>
            <a:r>
              <a:rPr spc="10" dirty="0">
                <a:solidFill>
                  <a:srgbClr val="585858"/>
                </a:solidFill>
                <a:latin typeface="Century Gothic"/>
                <a:cs typeface="Century Gothic"/>
              </a:rPr>
              <a:t> l</a:t>
            </a:r>
            <a:r>
              <a:rPr spc="20" dirty="0">
                <a:solidFill>
                  <a:srgbClr val="585858"/>
                </a:solidFill>
                <a:latin typeface="Century Gothic"/>
                <a:cs typeface="Century Gothic"/>
              </a:rPr>
              <a:t>i</a:t>
            </a:r>
            <a:r>
              <a:rPr dirty="0">
                <a:solidFill>
                  <a:srgbClr val="585858"/>
                </a:solidFill>
                <a:latin typeface="Century Gothic"/>
                <a:cs typeface="Century Gothic"/>
              </a:rPr>
              <a:t>g</a:t>
            </a:r>
            <a:r>
              <a:rPr spc="-10" dirty="0">
                <a:solidFill>
                  <a:srgbClr val="585858"/>
                </a:solidFill>
                <a:latin typeface="Century Gothic"/>
                <a:cs typeface="Century Gothic"/>
              </a:rPr>
              <a:t>h</a:t>
            </a:r>
            <a:r>
              <a:rPr spc="-15" dirty="0">
                <a:solidFill>
                  <a:srgbClr val="585858"/>
                </a:solidFill>
                <a:latin typeface="Century Gothic"/>
                <a:cs typeface="Century Gothic"/>
              </a:rPr>
              <a:t>t</a:t>
            </a:r>
            <a:r>
              <a:rPr dirty="0">
                <a:solidFill>
                  <a:srgbClr val="585858"/>
                </a:solidFill>
                <a:latin typeface="Century Gothic"/>
                <a:cs typeface="Century Gothic"/>
              </a:rPr>
              <a:t>…</a:t>
            </a:r>
            <a:r>
              <a:rPr spc="-10" dirty="0">
                <a:solidFill>
                  <a:srgbClr val="585858"/>
                </a:solidFill>
                <a:latin typeface="Century Gothic"/>
                <a:cs typeface="Century Gothic"/>
              </a:rPr>
              <a:t>an</a:t>
            </a:r>
            <a:r>
              <a:rPr dirty="0">
                <a:solidFill>
                  <a:srgbClr val="585858"/>
                </a:solidFill>
                <a:latin typeface="Century Gothic"/>
                <a:cs typeface="Century Gothic"/>
              </a:rPr>
              <a:t>d </a:t>
            </a:r>
            <a:r>
              <a:rPr spc="-10" dirty="0">
                <a:solidFill>
                  <a:srgbClr val="585858"/>
                </a:solidFill>
                <a:latin typeface="Century Gothic"/>
                <a:cs typeface="Century Gothic"/>
              </a:rPr>
              <a:t>o</a:t>
            </a:r>
            <a:r>
              <a:rPr spc="-15" dirty="0">
                <a:solidFill>
                  <a:srgbClr val="585858"/>
                </a:solidFill>
                <a:latin typeface="Century Gothic"/>
                <a:cs typeface="Century Gothic"/>
              </a:rPr>
              <a:t>t</a:t>
            </a:r>
            <a:r>
              <a:rPr spc="-10" dirty="0">
                <a:solidFill>
                  <a:srgbClr val="585858"/>
                </a:solidFill>
                <a:latin typeface="Century Gothic"/>
                <a:cs typeface="Century Gothic"/>
              </a:rPr>
              <a:t>he</a:t>
            </a:r>
            <a:r>
              <a:rPr dirty="0">
                <a:solidFill>
                  <a:srgbClr val="585858"/>
                </a:solidFill>
                <a:latin typeface="Century Gothic"/>
                <a:cs typeface="Century Gothic"/>
              </a:rPr>
              <a:t>r</a:t>
            </a:r>
            <a:r>
              <a:rPr spc="25" dirty="0">
                <a:solidFill>
                  <a:srgbClr val="585858"/>
                </a:solidFill>
                <a:latin typeface="Century Gothic"/>
                <a:cs typeface="Century Gothic"/>
              </a:rPr>
              <a:t> </a:t>
            </a:r>
            <a:r>
              <a:rPr dirty="0">
                <a:solidFill>
                  <a:srgbClr val="585858"/>
                </a:solidFill>
                <a:latin typeface="Century Gothic"/>
                <a:cs typeface="Century Gothic"/>
              </a:rPr>
              <a:t>f</a:t>
            </a:r>
            <a:r>
              <a:rPr spc="-10" dirty="0">
                <a:solidFill>
                  <a:srgbClr val="585858"/>
                </a:solidFill>
                <a:latin typeface="Century Gothic"/>
                <a:cs typeface="Century Gothic"/>
              </a:rPr>
              <a:t>a</a:t>
            </a:r>
            <a:r>
              <a:rPr dirty="0">
                <a:solidFill>
                  <a:srgbClr val="585858"/>
                </a:solidFill>
                <a:latin typeface="Century Gothic"/>
                <a:cs typeface="Century Gothic"/>
              </a:rPr>
              <a:t>c</a:t>
            </a:r>
            <a:r>
              <a:rPr spc="-15" dirty="0">
                <a:solidFill>
                  <a:srgbClr val="585858"/>
                </a:solidFill>
                <a:latin typeface="Century Gothic"/>
                <a:cs typeface="Century Gothic"/>
              </a:rPr>
              <a:t>t</a:t>
            </a:r>
            <a:r>
              <a:rPr dirty="0">
                <a:solidFill>
                  <a:srgbClr val="585858"/>
                </a:solidFill>
                <a:latin typeface="Century Gothic"/>
                <a:cs typeface="Century Gothic"/>
              </a:rPr>
              <a:t>ors</a:t>
            </a:r>
            <a:endParaRPr dirty="0">
              <a:latin typeface="Century Gothic"/>
              <a:cs typeface="Century Gothic"/>
            </a:endParaRPr>
          </a:p>
          <a:p>
            <a:pPr marL="355600" indent="-342900">
              <a:spcBef>
                <a:spcPts val="990"/>
              </a:spcBef>
              <a:buClr>
                <a:srgbClr val="DF7601"/>
              </a:buClr>
              <a:buFont typeface="Wingdings 2"/>
              <a:buChar char="□"/>
              <a:tabLst>
                <a:tab pos="355600" algn="l"/>
              </a:tabLst>
            </a:pPr>
            <a:r>
              <a:rPr sz="2000" dirty="0">
                <a:solidFill>
                  <a:srgbClr val="585858"/>
                </a:solidFill>
                <a:latin typeface="Century Gothic"/>
                <a:cs typeface="Century Gothic"/>
              </a:rPr>
              <a:t>L</a:t>
            </a:r>
            <a:r>
              <a:rPr sz="2000" spc="-10" dirty="0">
                <a:solidFill>
                  <a:srgbClr val="585858"/>
                </a:solidFill>
                <a:latin typeface="Century Gothic"/>
                <a:cs typeface="Century Gothic"/>
              </a:rPr>
              <a:t>i</a:t>
            </a:r>
            <a:r>
              <a:rPr sz="2000" dirty="0">
                <a:solidFill>
                  <a:srgbClr val="585858"/>
                </a:solidFill>
                <a:latin typeface="Century Gothic"/>
                <a:cs typeface="Century Gothic"/>
              </a:rPr>
              <a:t>ght </a:t>
            </a:r>
            <a:r>
              <a:rPr sz="2000" spc="-5" dirty="0">
                <a:solidFill>
                  <a:srgbClr val="585858"/>
                </a:solidFill>
                <a:latin typeface="Century Gothic"/>
                <a:cs typeface="Century Gothic"/>
              </a:rPr>
              <a:t>i</a:t>
            </a:r>
            <a:r>
              <a:rPr sz="2000" dirty="0">
                <a:solidFill>
                  <a:srgbClr val="585858"/>
                </a:solidFill>
                <a:latin typeface="Century Gothic"/>
                <a:cs typeface="Century Gothic"/>
              </a:rPr>
              <a:t>s a</a:t>
            </a:r>
            <a:r>
              <a:rPr sz="2000" spc="-25" dirty="0">
                <a:solidFill>
                  <a:srgbClr val="585858"/>
                </a:solidFill>
                <a:latin typeface="Century Gothic"/>
                <a:cs typeface="Century Gothic"/>
              </a:rPr>
              <a:t> </a:t>
            </a:r>
            <a:r>
              <a:rPr sz="2000" spc="-5" dirty="0">
                <a:solidFill>
                  <a:srgbClr val="585858"/>
                </a:solidFill>
                <a:latin typeface="Century Gothic"/>
                <a:cs typeface="Century Gothic"/>
              </a:rPr>
              <a:t>physi</a:t>
            </a:r>
            <a:r>
              <a:rPr sz="2000" spc="-10" dirty="0">
                <a:solidFill>
                  <a:srgbClr val="585858"/>
                </a:solidFill>
                <a:latin typeface="Century Gothic"/>
                <a:cs typeface="Century Gothic"/>
              </a:rPr>
              <a:t>c</a:t>
            </a:r>
            <a:r>
              <a:rPr sz="2000" spc="-5" dirty="0">
                <a:solidFill>
                  <a:srgbClr val="585858"/>
                </a:solidFill>
                <a:latin typeface="Century Gothic"/>
                <a:cs typeface="Century Gothic"/>
              </a:rPr>
              <a:t>a</a:t>
            </a:r>
            <a:r>
              <a:rPr sz="2000" dirty="0">
                <a:solidFill>
                  <a:srgbClr val="585858"/>
                </a:solidFill>
                <a:latin typeface="Century Gothic"/>
                <a:cs typeface="Century Gothic"/>
              </a:rPr>
              <a:t>l</a:t>
            </a:r>
            <a:r>
              <a:rPr sz="2000" spc="-10" dirty="0">
                <a:solidFill>
                  <a:srgbClr val="585858"/>
                </a:solidFill>
                <a:latin typeface="Century Gothic"/>
                <a:cs typeface="Century Gothic"/>
              </a:rPr>
              <a:t> </a:t>
            </a:r>
            <a:r>
              <a:rPr sz="2000" spc="-5" dirty="0">
                <a:solidFill>
                  <a:srgbClr val="585858"/>
                </a:solidFill>
                <a:latin typeface="Century Gothic"/>
                <a:cs typeface="Century Gothic"/>
              </a:rPr>
              <a:t>ph</a:t>
            </a:r>
            <a:r>
              <a:rPr sz="2000" spc="10" dirty="0">
                <a:solidFill>
                  <a:srgbClr val="585858"/>
                </a:solidFill>
                <a:latin typeface="Century Gothic"/>
                <a:cs typeface="Century Gothic"/>
              </a:rPr>
              <a:t>e</a:t>
            </a:r>
            <a:r>
              <a:rPr sz="2000" dirty="0">
                <a:solidFill>
                  <a:srgbClr val="585858"/>
                </a:solidFill>
                <a:latin typeface="Century Gothic"/>
                <a:cs typeface="Century Gothic"/>
              </a:rPr>
              <a:t>nom</a:t>
            </a:r>
            <a:r>
              <a:rPr sz="2000" spc="10" dirty="0">
                <a:solidFill>
                  <a:srgbClr val="585858"/>
                </a:solidFill>
                <a:latin typeface="Century Gothic"/>
                <a:cs typeface="Century Gothic"/>
              </a:rPr>
              <a:t>e</a:t>
            </a:r>
            <a:r>
              <a:rPr sz="2000" dirty="0">
                <a:solidFill>
                  <a:srgbClr val="585858"/>
                </a:solidFill>
                <a:latin typeface="Century Gothic"/>
                <a:cs typeface="Century Gothic"/>
              </a:rPr>
              <a:t>non</a:t>
            </a:r>
            <a:endParaRPr sz="2000" dirty="0">
              <a:latin typeface="Century Gothic"/>
              <a:cs typeface="Century Gothic"/>
            </a:endParaRPr>
          </a:p>
          <a:p>
            <a:pPr marL="698500" marR="84455" lvl="1" indent="-337185">
              <a:spcBef>
                <a:spcPts val="605"/>
              </a:spcBef>
              <a:buClr>
                <a:srgbClr val="E3C401"/>
              </a:buClr>
              <a:buFont typeface="Wingdings 2"/>
              <a:buChar char="□"/>
              <a:tabLst>
                <a:tab pos="698500" algn="l"/>
              </a:tabLst>
            </a:pPr>
            <a:r>
              <a:rPr spc="-5" dirty="0">
                <a:solidFill>
                  <a:srgbClr val="585858"/>
                </a:solidFill>
                <a:latin typeface="Century Gothic"/>
                <a:cs typeface="Century Gothic"/>
              </a:rPr>
              <a:t>E</a:t>
            </a:r>
            <a:r>
              <a:rPr spc="5" dirty="0">
                <a:solidFill>
                  <a:srgbClr val="585858"/>
                </a:solidFill>
                <a:latin typeface="Century Gothic"/>
                <a:cs typeface="Century Gothic"/>
              </a:rPr>
              <a:t>l</a:t>
            </a:r>
            <a:r>
              <a:rPr spc="-25" dirty="0">
                <a:solidFill>
                  <a:srgbClr val="585858"/>
                </a:solidFill>
                <a:latin typeface="Century Gothic"/>
                <a:cs typeface="Century Gothic"/>
              </a:rPr>
              <a:t>e</a:t>
            </a:r>
            <a:r>
              <a:rPr spc="-15" dirty="0">
                <a:solidFill>
                  <a:srgbClr val="585858"/>
                </a:solidFill>
                <a:latin typeface="Century Gothic"/>
                <a:cs typeface="Century Gothic"/>
              </a:rPr>
              <a:t>c</a:t>
            </a:r>
            <a:r>
              <a:rPr spc="-25" dirty="0">
                <a:solidFill>
                  <a:srgbClr val="585858"/>
                </a:solidFill>
                <a:latin typeface="Century Gothic"/>
                <a:cs typeface="Century Gothic"/>
              </a:rPr>
              <a:t>t</a:t>
            </a:r>
            <a:r>
              <a:rPr spc="-15" dirty="0">
                <a:solidFill>
                  <a:srgbClr val="585858"/>
                </a:solidFill>
                <a:latin typeface="Century Gothic"/>
                <a:cs typeface="Century Gothic"/>
              </a:rPr>
              <a:t>rom</a:t>
            </a:r>
            <a:r>
              <a:rPr spc="-25" dirty="0">
                <a:solidFill>
                  <a:srgbClr val="585858"/>
                </a:solidFill>
                <a:latin typeface="Century Gothic"/>
                <a:cs typeface="Century Gothic"/>
              </a:rPr>
              <a:t>a</a:t>
            </a:r>
            <a:r>
              <a:rPr spc="-15" dirty="0">
                <a:solidFill>
                  <a:srgbClr val="585858"/>
                </a:solidFill>
                <a:latin typeface="Century Gothic"/>
                <a:cs typeface="Century Gothic"/>
              </a:rPr>
              <a:t>g</a:t>
            </a:r>
            <a:r>
              <a:rPr spc="-25" dirty="0">
                <a:solidFill>
                  <a:srgbClr val="585858"/>
                </a:solidFill>
                <a:latin typeface="Century Gothic"/>
                <a:cs typeface="Century Gothic"/>
              </a:rPr>
              <a:t>net</a:t>
            </a:r>
            <a:r>
              <a:rPr spc="20" dirty="0">
                <a:solidFill>
                  <a:srgbClr val="585858"/>
                </a:solidFill>
                <a:latin typeface="Century Gothic"/>
                <a:cs typeface="Century Gothic"/>
              </a:rPr>
              <a:t>i</a:t>
            </a:r>
            <a:r>
              <a:rPr spc="-15" dirty="0">
                <a:solidFill>
                  <a:srgbClr val="585858"/>
                </a:solidFill>
                <a:latin typeface="Century Gothic"/>
                <a:cs typeface="Century Gothic"/>
              </a:rPr>
              <a:t>c</a:t>
            </a:r>
            <a:r>
              <a:rPr spc="10" dirty="0">
                <a:solidFill>
                  <a:srgbClr val="585858"/>
                </a:solidFill>
                <a:latin typeface="Century Gothic"/>
                <a:cs typeface="Century Gothic"/>
              </a:rPr>
              <a:t> </a:t>
            </a:r>
            <a:r>
              <a:rPr spc="-10" dirty="0">
                <a:solidFill>
                  <a:srgbClr val="585858"/>
                </a:solidFill>
                <a:latin typeface="Century Gothic"/>
                <a:cs typeface="Century Gothic"/>
              </a:rPr>
              <a:t>r</a:t>
            </a:r>
            <a:r>
              <a:rPr spc="-25" dirty="0">
                <a:solidFill>
                  <a:srgbClr val="585858"/>
                </a:solidFill>
                <a:latin typeface="Century Gothic"/>
                <a:cs typeface="Century Gothic"/>
              </a:rPr>
              <a:t>a</a:t>
            </a:r>
            <a:r>
              <a:rPr spc="-5" dirty="0">
                <a:solidFill>
                  <a:srgbClr val="585858"/>
                </a:solidFill>
                <a:latin typeface="Century Gothic"/>
                <a:cs typeface="Century Gothic"/>
              </a:rPr>
              <a:t>d</a:t>
            </a:r>
            <a:r>
              <a:rPr spc="20" dirty="0">
                <a:solidFill>
                  <a:srgbClr val="585858"/>
                </a:solidFill>
                <a:latin typeface="Century Gothic"/>
                <a:cs typeface="Century Gothic"/>
              </a:rPr>
              <a:t>i</a:t>
            </a:r>
            <a:r>
              <a:rPr spc="-10" dirty="0">
                <a:solidFill>
                  <a:srgbClr val="585858"/>
                </a:solidFill>
                <a:latin typeface="Century Gothic"/>
                <a:cs typeface="Century Gothic"/>
              </a:rPr>
              <a:t>a</a:t>
            </a:r>
            <a:r>
              <a:rPr spc="-25" dirty="0">
                <a:solidFill>
                  <a:srgbClr val="585858"/>
                </a:solidFill>
                <a:latin typeface="Century Gothic"/>
                <a:cs typeface="Century Gothic"/>
              </a:rPr>
              <a:t>t</a:t>
            </a:r>
            <a:r>
              <a:rPr spc="20" dirty="0">
                <a:solidFill>
                  <a:srgbClr val="585858"/>
                </a:solidFill>
                <a:latin typeface="Century Gothic"/>
                <a:cs typeface="Century Gothic"/>
              </a:rPr>
              <a:t>i</a:t>
            </a:r>
            <a:r>
              <a:rPr spc="-15" dirty="0">
                <a:solidFill>
                  <a:srgbClr val="585858"/>
                </a:solidFill>
                <a:latin typeface="Century Gothic"/>
                <a:cs typeface="Century Gothic"/>
              </a:rPr>
              <a:t>on</a:t>
            </a:r>
            <a:r>
              <a:rPr spc="-30" dirty="0">
                <a:solidFill>
                  <a:srgbClr val="585858"/>
                </a:solidFill>
                <a:latin typeface="Century Gothic"/>
                <a:cs typeface="Century Gothic"/>
              </a:rPr>
              <a:t> </a:t>
            </a:r>
            <a:r>
              <a:rPr spc="20" dirty="0">
                <a:solidFill>
                  <a:srgbClr val="585858"/>
                </a:solidFill>
                <a:latin typeface="Century Gothic"/>
                <a:cs typeface="Century Gothic"/>
              </a:rPr>
              <a:t>v</a:t>
            </a:r>
            <a:r>
              <a:rPr spc="10" dirty="0">
                <a:solidFill>
                  <a:srgbClr val="585858"/>
                </a:solidFill>
                <a:latin typeface="Century Gothic"/>
                <a:cs typeface="Century Gothic"/>
              </a:rPr>
              <a:t>i</a:t>
            </a:r>
            <a:r>
              <a:rPr spc="-5" dirty="0">
                <a:solidFill>
                  <a:srgbClr val="585858"/>
                </a:solidFill>
                <a:latin typeface="Century Gothic"/>
                <a:cs typeface="Century Gothic"/>
              </a:rPr>
              <a:t>s</a:t>
            </a:r>
            <a:r>
              <a:rPr spc="5" dirty="0">
                <a:solidFill>
                  <a:srgbClr val="585858"/>
                </a:solidFill>
                <a:latin typeface="Century Gothic"/>
                <a:cs typeface="Century Gothic"/>
              </a:rPr>
              <a:t>i</a:t>
            </a:r>
            <a:r>
              <a:rPr spc="-5" dirty="0">
                <a:solidFill>
                  <a:srgbClr val="585858"/>
                </a:solidFill>
                <a:latin typeface="Century Gothic"/>
                <a:cs typeface="Century Gothic"/>
              </a:rPr>
              <a:t>ble </a:t>
            </a:r>
            <a:r>
              <a:rPr spc="-25" dirty="0">
                <a:solidFill>
                  <a:srgbClr val="585858"/>
                </a:solidFill>
                <a:latin typeface="Century Gothic"/>
                <a:cs typeface="Century Gothic"/>
              </a:rPr>
              <a:t>t</a:t>
            </a:r>
            <a:r>
              <a:rPr spc="-15" dirty="0">
                <a:solidFill>
                  <a:srgbClr val="585858"/>
                </a:solidFill>
                <a:latin typeface="Century Gothic"/>
                <a:cs typeface="Century Gothic"/>
              </a:rPr>
              <a:t>o</a:t>
            </a:r>
            <a:r>
              <a:rPr spc="10" dirty="0">
                <a:solidFill>
                  <a:srgbClr val="585858"/>
                </a:solidFill>
                <a:latin typeface="Century Gothic"/>
                <a:cs typeface="Century Gothic"/>
              </a:rPr>
              <a:t> </a:t>
            </a:r>
            <a:r>
              <a:rPr spc="-25" dirty="0">
                <a:solidFill>
                  <a:srgbClr val="585858"/>
                </a:solidFill>
                <a:latin typeface="Century Gothic"/>
                <a:cs typeface="Century Gothic"/>
              </a:rPr>
              <a:t>th</a:t>
            </a:r>
            <a:r>
              <a:rPr spc="-15" dirty="0">
                <a:solidFill>
                  <a:srgbClr val="585858"/>
                </a:solidFill>
                <a:latin typeface="Century Gothic"/>
                <a:cs typeface="Century Gothic"/>
              </a:rPr>
              <a:t>e</a:t>
            </a:r>
            <a:r>
              <a:rPr spc="20" dirty="0">
                <a:solidFill>
                  <a:srgbClr val="585858"/>
                </a:solidFill>
                <a:latin typeface="Century Gothic"/>
                <a:cs typeface="Century Gothic"/>
              </a:rPr>
              <a:t> </a:t>
            </a:r>
            <a:r>
              <a:rPr spc="-25" dirty="0">
                <a:solidFill>
                  <a:srgbClr val="585858"/>
                </a:solidFill>
                <a:latin typeface="Century Gothic"/>
                <a:cs typeface="Century Gothic"/>
              </a:rPr>
              <a:t>h</a:t>
            </a:r>
            <a:r>
              <a:rPr spc="-15" dirty="0">
                <a:solidFill>
                  <a:srgbClr val="585858"/>
                </a:solidFill>
                <a:latin typeface="Century Gothic"/>
                <a:cs typeface="Century Gothic"/>
              </a:rPr>
              <a:t>uman</a:t>
            </a:r>
            <a:r>
              <a:rPr spc="5" dirty="0">
                <a:solidFill>
                  <a:srgbClr val="585858"/>
                </a:solidFill>
                <a:latin typeface="Century Gothic"/>
                <a:cs typeface="Century Gothic"/>
              </a:rPr>
              <a:t> </a:t>
            </a:r>
            <a:r>
              <a:rPr spc="-25" dirty="0">
                <a:solidFill>
                  <a:srgbClr val="585858"/>
                </a:solidFill>
                <a:latin typeface="Century Gothic"/>
                <a:cs typeface="Century Gothic"/>
              </a:rPr>
              <a:t>e</a:t>
            </a:r>
            <a:r>
              <a:rPr spc="-5" dirty="0">
                <a:solidFill>
                  <a:srgbClr val="585858"/>
                </a:solidFill>
                <a:latin typeface="Century Gothic"/>
                <a:cs typeface="Century Gothic"/>
              </a:rPr>
              <a:t>ye</a:t>
            </a:r>
            <a:endParaRPr dirty="0">
              <a:latin typeface="Century Gothic"/>
              <a:cs typeface="Century Gothic"/>
            </a:endParaRPr>
          </a:p>
          <a:p>
            <a:pPr marL="698500" lvl="1" indent="-337185">
              <a:spcBef>
                <a:spcPts val="600"/>
              </a:spcBef>
              <a:buClr>
                <a:srgbClr val="E3C401"/>
              </a:buClr>
              <a:buFont typeface="Wingdings 2"/>
              <a:buChar char="□"/>
              <a:tabLst>
                <a:tab pos="698500" algn="l"/>
              </a:tabLst>
            </a:pPr>
            <a:r>
              <a:rPr spc="-5" dirty="0">
                <a:solidFill>
                  <a:srgbClr val="585858"/>
                </a:solidFill>
                <a:latin typeface="Century Gothic"/>
                <a:cs typeface="Century Gothic"/>
              </a:rPr>
              <a:t>Em</a:t>
            </a:r>
            <a:r>
              <a:rPr spc="20" dirty="0">
                <a:solidFill>
                  <a:srgbClr val="585858"/>
                </a:solidFill>
                <a:latin typeface="Century Gothic"/>
                <a:cs typeface="Century Gothic"/>
              </a:rPr>
              <a:t>i</a:t>
            </a:r>
            <a:r>
              <a:rPr spc="-25" dirty="0">
                <a:solidFill>
                  <a:srgbClr val="585858"/>
                </a:solidFill>
                <a:latin typeface="Century Gothic"/>
                <a:cs typeface="Century Gothic"/>
              </a:rPr>
              <a:t>tte</a:t>
            </a:r>
            <a:r>
              <a:rPr dirty="0">
                <a:solidFill>
                  <a:srgbClr val="585858"/>
                </a:solidFill>
                <a:latin typeface="Century Gothic"/>
                <a:cs typeface="Century Gothic"/>
              </a:rPr>
              <a:t>d</a:t>
            </a:r>
            <a:r>
              <a:rPr spc="15" dirty="0">
                <a:solidFill>
                  <a:srgbClr val="585858"/>
                </a:solidFill>
                <a:latin typeface="Century Gothic"/>
                <a:cs typeface="Century Gothic"/>
              </a:rPr>
              <a:t> </a:t>
            </a:r>
            <a:r>
              <a:rPr spc="20" dirty="0">
                <a:solidFill>
                  <a:srgbClr val="585858"/>
                </a:solidFill>
                <a:latin typeface="Century Gothic"/>
                <a:cs typeface="Century Gothic"/>
              </a:rPr>
              <a:t>i</a:t>
            </a:r>
            <a:r>
              <a:rPr spc="-15" dirty="0">
                <a:solidFill>
                  <a:srgbClr val="585858"/>
                </a:solidFill>
                <a:latin typeface="Century Gothic"/>
                <a:cs typeface="Century Gothic"/>
              </a:rPr>
              <a:t>n</a:t>
            </a:r>
            <a:r>
              <a:rPr spc="-25" dirty="0">
                <a:solidFill>
                  <a:srgbClr val="585858"/>
                </a:solidFill>
                <a:latin typeface="Century Gothic"/>
                <a:cs typeface="Century Gothic"/>
              </a:rPr>
              <a:t> </a:t>
            </a:r>
            <a:r>
              <a:rPr spc="-5" dirty="0">
                <a:solidFill>
                  <a:srgbClr val="585858"/>
                </a:solidFill>
                <a:latin typeface="Century Gothic"/>
                <a:cs typeface="Century Gothic"/>
              </a:rPr>
              <a:t>q</a:t>
            </a:r>
            <a:r>
              <a:rPr spc="-10" dirty="0">
                <a:solidFill>
                  <a:srgbClr val="585858"/>
                </a:solidFill>
                <a:latin typeface="Century Gothic"/>
                <a:cs typeface="Century Gothic"/>
              </a:rPr>
              <a:t>ua</a:t>
            </a:r>
            <a:r>
              <a:rPr spc="-25" dirty="0">
                <a:solidFill>
                  <a:srgbClr val="585858"/>
                </a:solidFill>
                <a:latin typeface="Century Gothic"/>
                <a:cs typeface="Century Gothic"/>
              </a:rPr>
              <a:t>nt</a:t>
            </a:r>
            <a:r>
              <a:rPr dirty="0">
                <a:solidFill>
                  <a:srgbClr val="585858"/>
                </a:solidFill>
                <a:latin typeface="Century Gothic"/>
                <a:cs typeface="Century Gothic"/>
              </a:rPr>
              <a:t>a</a:t>
            </a:r>
            <a:r>
              <a:rPr spc="30" dirty="0">
                <a:solidFill>
                  <a:srgbClr val="585858"/>
                </a:solidFill>
                <a:latin typeface="Century Gothic"/>
                <a:cs typeface="Century Gothic"/>
              </a:rPr>
              <a:t> </a:t>
            </a:r>
            <a:r>
              <a:rPr dirty="0">
                <a:solidFill>
                  <a:srgbClr val="585858"/>
                </a:solidFill>
                <a:latin typeface="Century Gothic"/>
                <a:cs typeface="Century Gothic"/>
              </a:rPr>
              <a:t>c</a:t>
            </a:r>
            <a:r>
              <a:rPr spc="-10" dirty="0">
                <a:solidFill>
                  <a:srgbClr val="585858"/>
                </a:solidFill>
                <a:latin typeface="Century Gothic"/>
                <a:cs typeface="Century Gothic"/>
              </a:rPr>
              <a:t>a</a:t>
            </a:r>
            <a:r>
              <a:rPr spc="10" dirty="0">
                <a:solidFill>
                  <a:srgbClr val="585858"/>
                </a:solidFill>
                <a:latin typeface="Century Gothic"/>
                <a:cs typeface="Century Gothic"/>
              </a:rPr>
              <a:t>ll</a:t>
            </a:r>
            <a:r>
              <a:rPr spc="-25" dirty="0">
                <a:solidFill>
                  <a:srgbClr val="585858"/>
                </a:solidFill>
                <a:latin typeface="Century Gothic"/>
                <a:cs typeface="Century Gothic"/>
              </a:rPr>
              <a:t>e</a:t>
            </a:r>
            <a:r>
              <a:rPr dirty="0">
                <a:solidFill>
                  <a:srgbClr val="585858"/>
                </a:solidFill>
                <a:latin typeface="Century Gothic"/>
                <a:cs typeface="Century Gothic"/>
              </a:rPr>
              <a:t>d</a:t>
            </a:r>
            <a:r>
              <a:rPr spc="-5" dirty="0">
                <a:solidFill>
                  <a:srgbClr val="585858"/>
                </a:solidFill>
                <a:latin typeface="Century Gothic"/>
                <a:cs typeface="Century Gothic"/>
              </a:rPr>
              <a:t> </a:t>
            </a:r>
            <a:r>
              <a:rPr spc="-10" dirty="0">
                <a:solidFill>
                  <a:srgbClr val="585858"/>
                </a:solidFill>
                <a:latin typeface="Century Gothic"/>
                <a:cs typeface="Century Gothic"/>
              </a:rPr>
              <a:t>p</a:t>
            </a:r>
            <a:r>
              <a:rPr spc="-25" dirty="0">
                <a:solidFill>
                  <a:srgbClr val="585858"/>
                </a:solidFill>
                <a:latin typeface="Century Gothic"/>
                <a:cs typeface="Century Gothic"/>
              </a:rPr>
              <a:t>h</a:t>
            </a:r>
            <a:r>
              <a:rPr spc="-15" dirty="0">
                <a:solidFill>
                  <a:srgbClr val="585858"/>
                </a:solidFill>
                <a:latin typeface="Century Gothic"/>
                <a:cs typeface="Century Gothic"/>
              </a:rPr>
              <a:t>o</a:t>
            </a:r>
            <a:r>
              <a:rPr spc="-25" dirty="0">
                <a:solidFill>
                  <a:srgbClr val="585858"/>
                </a:solidFill>
                <a:latin typeface="Century Gothic"/>
                <a:cs typeface="Century Gothic"/>
              </a:rPr>
              <a:t>t</a:t>
            </a:r>
            <a:r>
              <a:rPr spc="-15" dirty="0">
                <a:solidFill>
                  <a:srgbClr val="585858"/>
                </a:solidFill>
                <a:latin typeface="Century Gothic"/>
                <a:cs typeface="Century Gothic"/>
              </a:rPr>
              <a:t>o</a:t>
            </a:r>
            <a:r>
              <a:rPr spc="-25" dirty="0">
                <a:solidFill>
                  <a:srgbClr val="585858"/>
                </a:solidFill>
                <a:latin typeface="Century Gothic"/>
                <a:cs typeface="Century Gothic"/>
              </a:rPr>
              <a:t>n</a:t>
            </a:r>
            <a:r>
              <a:rPr dirty="0">
                <a:solidFill>
                  <a:srgbClr val="585858"/>
                </a:solidFill>
                <a:latin typeface="Century Gothic"/>
                <a:cs typeface="Century Gothic"/>
              </a:rPr>
              <a:t>s</a:t>
            </a:r>
            <a:endParaRPr dirty="0">
              <a:latin typeface="Century Gothic"/>
              <a:cs typeface="Century Gothic"/>
            </a:endParaRPr>
          </a:p>
          <a:p>
            <a:pPr marL="698500" lvl="1" indent="-337185">
              <a:spcBef>
                <a:spcPts val="600"/>
              </a:spcBef>
              <a:buClr>
                <a:srgbClr val="E3C401"/>
              </a:buClr>
              <a:buFont typeface="Wingdings 2"/>
              <a:buChar char="□"/>
              <a:tabLst>
                <a:tab pos="698500" algn="l"/>
              </a:tabLst>
            </a:pPr>
            <a:r>
              <a:rPr spc="-10" dirty="0">
                <a:solidFill>
                  <a:srgbClr val="585858"/>
                </a:solidFill>
                <a:latin typeface="Century Gothic"/>
                <a:cs typeface="Century Gothic"/>
              </a:rPr>
              <a:t>Ha</a:t>
            </a:r>
            <a:r>
              <a:rPr dirty="0">
                <a:solidFill>
                  <a:srgbClr val="585858"/>
                </a:solidFill>
                <a:latin typeface="Century Gothic"/>
                <a:cs typeface="Century Gothic"/>
              </a:rPr>
              <a:t>s </a:t>
            </a:r>
            <a:r>
              <a:rPr spc="-35" dirty="0">
                <a:solidFill>
                  <a:srgbClr val="585858"/>
                </a:solidFill>
                <a:latin typeface="Century Gothic"/>
                <a:cs typeface="Century Gothic"/>
              </a:rPr>
              <a:t>w</a:t>
            </a:r>
            <a:r>
              <a:rPr spc="-10" dirty="0">
                <a:solidFill>
                  <a:srgbClr val="585858"/>
                </a:solidFill>
                <a:latin typeface="Century Gothic"/>
                <a:cs typeface="Century Gothic"/>
              </a:rPr>
              <a:t>a</a:t>
            </a:r>
            <a:r>
              <a:rPr spc="15" dirty="0">
                <a:solidFill>
                  <a:srgbClr val="585858"/>
                </a:solidFill>
                <a:latin typeface="Century Gothic"/>
                <a:cs typeface="Century Gothic"/>
              </a:rPr>
              <a:t>v</a:t>
            </a:r>
            <a:r>
              <a:rPr spc="-10" dirty="0">
                <a:solidFill>
                  <a:srgbClr val="585858"/>
                </a:solidFill>
                <a:latin typeface="Century Gothic"/>
                <a:cs typeface="Century Gothic"/>
              </a:rPr>
              <a:t>e</a:t>
            </a:r>
            <a:r>
              <a:rPr spc="5" dirty="0">
                <a:solidFill>
                  <a:srgbClr val="585858"/>
                </a:solidFill>
                <a:latin typeface="Century Gothic"/>
                <a:cs typeface="Century Gothic"/>
              </a:rPr>
              <a:t>l</a:t>
            </a:r>
            <a:r>
              <a:rPr spc="-10" dirty="0">
                <a:solidFill>
                  <a:srgbClr val="585858"/>
                </a:solidFill>
                <a:latin typeface="Century Gothic"/>
                <a:cs typeface="Century Gothic"/>
              </a:rPr>
              <a:t>en</a:t>
            </a:r>
            <a:r>
              <a:rPr dirty="0">
                <a:solidFill>
                  <a:srgbClr val="585858"/>
                </a:solidFill>
                <a:latin typeface="Century Gothic"/>
                <a:cs typeface="Century Gothic"/>
              </a:rPr>
              <a:t>g</a:t>
            </a:r>
            <a:r>
              <a:rPr spc="-15" dirty="0">
                <a:solidFill>
                  <a:srgbClr val="585858"/>
                </a:solidFill>
                <a:latin typeface="Century Gothic"/>
                <a:cs typeface="Century Gothic"/>
              </a:rPr>
              <a:t>t</a:t>
            </a:r>
            <a:r>
              <a:rPr dirty="0">
                <a:solidFill>
                  <a:srgbClr val="585858"/>
                </a:solidFill>
                <a:latin typeface="Century Gothic"/>
                <a:cs typeface="Century Gothic"/>
              </a:rPr>
              <a:t>h</a:t>
            </a:r>
            <a:r>
              <a:rPr spc="55" dirty="0">
                <a:solidFill>
                  <a:srgbClr val="585858"/>
                </a:solidFill>
                <a:latin typeface="Century Gothic"/>
                <a:cs typeface="Century Gothic"/>
              </a:rPr>
              <a:t> </a:t>
            </a:r>
            <a:r>
              <a:rPr spc="-10" dirty="0">
                <a:solidFill>
                  <a:srgbClr val="585858"/>
                </a:solidFill>
                <a:latin typeface="Century Gothic"/>
                <a:cs typeface="Century Gothic"/>
              </a:rPr>
              <a:t>an</a:t>
            </a:r>
            <a:r>
              <a:rPr dirty="0">
                <a:solidFill>
                  <a:srgbClr val="585858"/>
                </a:solidFill>
                <a:latin typeface="Century Gothic"/>
                <a:cs typeface="Century Gothic"/>
              </a:rPr>
              <a:t>d </a:t>
            </a:r>
            <a:r>
              <a:rPr spc="-10" dirty="0">
                <a:solidFill>
                  <a:srgbClr val="585858"/>
                </a:solidFill>
                <a:latin typeface="Century Gothic"/>
                <a:cs typeface="Century Gothic"/>
              </a:rPr>
              <a:t>a</a:t>
            </a:r>
            <a:r>
              <a:rPr dirty="0">
                <a:solidFill>
                  <a:srgbClr val="585858"/>
                </a:solidFill>
                <a:latin typeface="Century Gothic"/>
                <a:cs typeface="Century Gothic"/>
              </a:rPr>
              <a:t>mpl</a:t>
            </a:r>
            <a:r>
              <a:rPr spc="20" dirty="0">
                <a:solidFill>
                  <a:srgbClr val="585858"/>
                </a:solidFill>
                <a:latin typeface="Century Gothic"/>
                <a:cs typeface="Century Gothic"/>
              </a:rPr>
              <a:t>i</a:t>
            </a:r>
            <a:r>
              <a:rPr spc="-15" dirty="0">
                <a:solidFill>
                  <a:srgbClr val="585858"/>
                </a:solidFill>
                <a:latin typeface="Century Gothic"/>
                <a:cs typeface="Century Gothic"/>
              </a:rPr>
              <a:t>t</a:t>
            </a:r>
            <a:r>
              <a:rPr dirty="0">
                <a:solidFill>
                  <a:srgbClr val="585858"/>
                </a:solidFill>
                <a:latin typeface="Century Gothic"/>
                <a:cs typeface="Century Gothic"/>
              </a:rPr>
              <a:t>ude</a:t>
            </a:r>
            <a:endParaRPr dirty="0">
              <a:latin typeface="Century Gothic"/>
              <a:cs typeface="Century Gothic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555992" y="1016087"/>
            <a:ext cx="3471672" cy="52730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443097" y="4692775"/>
            <a:ext cx="3238500" cy="16962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A777577-EADF-4A81-A072-13EAF83B28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523" y="9574"/>
            <a:ext cx="5127031" cy="1676603"/>
          </a:xfrm>
        </p:spPr>
        <p:txBody>
          <a:bodyPr>
            <a:normAutofit/>
          </a:bodyPr>
          <a:lstStyle/>
          <a:p>
            <a:r>
              <a:rPr lang="en-US" dirty="0"/>
              <a:t>Light and Color</a:t>
            </a:r>
          </a:p>
        </p:txBody>
      </p:sp>
    </p:spTree>
    <p:extLst>
      <p:ext uri="{BB962C8B-B14F-4D97-AF65-F5344CB8AC3E}">
        <p14:creationId xmlns:p14="http://schemas.microsoft.com/office/powerpoint/2010/main" val="10933285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1" y="751244"/>
            <a:ext cx="9182100" cy="610675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3682" y="204278"/>
            <a:ext cx="8913813" cy="914400"/>
          </a:xfrm>
        </p:spPr>
        <p:txBody>
          <a:bodyPr/>
          <a:lstStyle/>
          <a:p>
            <a:r>
              <a:rPr lang="en-US" dirty="0"/>
              <a:t>Cone Response</a:t>
            </a:r>
          </a:p>
        </p:txBody>
      </p:sp>
    </p:spTree>
    <p:extLst>
      <p:ext uri="{BB962C8B-B14F-4D97-AF65-F5344CB8AC3E}">
        <p14:creationId xmlns:p14="http://schemas.microsoft.com/office/powerpoint/2010/main" val="11638799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362200" y="689354"/>
            <a:ext cx="10515600" cy="67710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593090">
              <a:lnSpc>
                <a:spcPct val="100000"/>
              </a:lnSpc>
            </a:pPr>
            <a:r>
              <a:rPr dirty="0"/>
              <a:t>Tristi</a:t>
            </a:r>
            <a:r>
              <a:rPr spc="-20" dirty="0"/>
              <a:t>m</a:t>
            </a:r>
            <a:r>
              <a:rPr dirty="0"/>
              <a:t>ul</a:t>
            </a:r>
            <a:r>
              <a:rPr spc="-20" dirty="0"/>
              <a:t>u</a:t>
            </a:r>
            <a:r>
              <a:rPr dirty="0"/>
              <a:t>s</a:t>
            </a:r>
            <a:r>
              <a:rPr spc="55" dirty="0"/>
              <a:t> </a:t>
            </a:r>
            <a:r>
              <a:rPr dirty="0"/>
              <a:t>Theo</a:t>
            </a:r>
            <a:r>
              <a:rPr spc="-15" dirty="0"/>
              <a:t>r</a:t>
            </a:r>
            <a:r>
              <a:rPr dirty="0"/>
              <a:t>y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063324" y="1725922"/>
            <a:ext cx="7291705" cy="10977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indent="-342900">
              <a:buClr>
                <a:srgbClr val="DF7601"/>
              </a:buClr>
              <a:buFont typeface="Wingdings 2"/>
              <a:buChar char="□"/>
              <a:tabLst>
                <a:tab pos="356235" algn="l"/>
              </a:tabLst>
            </a:pPr>
            <a:r>
              <a:rPr sz="2000" dirty="0">
                <a:latin typeface="Lato" panose="020F0502020204030203"/>
                <a:cs typeface="Century Gothic"/>
              </a:rPr>
              <a:t>3 cone</a:t>
            </a:r>
            <a:r>
              <a:rPr sz="2000" spc="-10" dirty="0">
                <a:latin typeface="Lato" panose="020F0502020204030203"/>
                <a:cs typeface="Century Gothic"/>
              </a:rPr>
              <a:t> </a:t>
            </a:r>
            <a:r>
              <a:rPr sz="2000" spc="10" dirty="0">
                <a:latin typeface="Lato" panose="020F0502020204030203"/>
                <a:cs typeface="Century Gothic"/>
              </a:rPr>
              <a:t>t</a:t>
            </a:r>
            <a:r>
              <a:rPr sz="2000" spc="-10" dirty="0">
                <a:latin typeface="Lato" panose="020F0502020204030203"/>
                <a:cs typeface="Century Gothic"/>
              </a:rPr>
              <a:t>y</a:t>
            </a:r>
            <a:r>
              <a:rPr sz="2000" spc="-5" dirty="0">
                <a:latin typeface="Lato" panose="020F0502020204030203"/>
                <a:cs typeface="Century Gothic"/>
              </a:rPr>
              <a:t>p</a:t>
            </a:r>
            <a:r>
              <a:rPr sz="2000" dirty="0">
                <a:latin typeface="Lato" panose="020F0502020204030203"/>
                <a:cs typeface="Century Gothic"/>
              </a:rPr>
              <a:t>es</a:t>
            </a:r>
            <a:r>
              <a:rPr sz="2000" spc="-25" dirty="0">
                <a:latin typeface="Lato" panose="020F0502020204030203"/>
                <a:cs typeface="Century Gothic"/>
              </a:rPr>
              <a:t> </a:t>
            </a:r>
            <a:r>
              <a:rPr sz="2000" spc="-5" dirty="0">
                <a:latin typeface="Lato" panose="020F0502020204030203"/>
                <a:cs typeface="Century Gothic"/>
              </a:rPr>
              <a:t>s</a:t>
            </a:r>
            <a:r>
              <a:rPr sz="2000" spc="5" dirty="0">
                <a:latin typeface="Lato" panose="020F0502020204030203"/>
                <a:cs typeface="Century Gothic"/>
              </a:rPr>
              <a:t>u</a:t>
            </a:r>
            <a:r>
              <a:rPr sz="2000" dirty="0">
                <a:latin typeface="Lato" panose="020F0502020204030203"/>
                <a:cs typeface="Century Gothic"/>
              </a:rPr>
              <a:t>g</a:t>
            </a:r>
            <a:r>
              <a:rPr sz="2000" spc="-10" dirty="0">
                <a:latin typeface="Lato" panose="020F0502020204030203"/>
                <a:cs typeface="Century Gothic"/>
              </a:rPr>
              <a:t>g</a:t>
            </a:r>
            <a:r>
              <a:rPr sz="2000" dirty="0">
                <a:latin typeface="Lato" panose="020F0502020204030203"/>
                <a:cs typeface="Century Gothic"/>
              </a:rPr>
              <a:t>e</a:t>
            </a:r>
            <a:r>
              <a:rPr sz="2000" spc="5" dirty="0">
                <a:latin typeface="Lato" panose="020F0502020204030203"/>
                <a:cs typeface="Century Gothic"/>
              </a:rPr>
              <a:t>s</a:t>
            </a:r>
            <a:r>
              <a:rPr sz="2000" dirty="0">
                <a:latin typeface="Lato" panose="020F0502020204030203"/>
                <a:cs typeface="Century Gothic"/>
              </a:rPr>
              <a:t>t</a:t>
            </a:r>
            <a:r>
              <a:rPr sz="2000" spc="-35" dirty="0">
                <a:latin typeface="Lato" panose="020F0502020204030203"/>
                <a:cs typeface="Century Gothic"/>
              </a:rPr>
              <a:t> </a:t>
            </a:r>
            <a:r>
              <a:rPr sz="2000" dirty="0">
                <a:latin typeface="Lato" panose="020F0502020204030203"/>
                <a:cs typeface="Century Gothic"/>
              </a:rPr>
              <a:t>3 </a:t>
            </a:r>
            <a:r>
              <a:rPr sz="2000" spc="-5" dirty="0">
                <a:latin typeface="Lato" panose="020F0502020204030203"/>
                <a:cs typeface="Century Gothic"/>
              </a:rPr>
              <a:t>paramet</a:t>
            </a:r>
            <a:r>
              <a:rPr sz="2000" spc="5" dirty="0">
                <a:latin typeface="Lato" panose="020F0502020204030203"/>
                <a:cs typeface="Century Gothic"/>
              </a:rPr>
              <a:t>e</a:t>
            </a:r>
            <a:r>
              <a:rPr sz="2000" dirty="0">
                <a:latin typeface="Lato" panose="020F0502020204030203"/>
                <a:cs typeface="Century Gothic"/>
              </a:rPr>
              <a:t>rs</a:t>
            </a:r>
            <a:r>
              <a:rPr sz="2000" spc="-55" dirty="0">
                <a:latin typeface="Lato" panose="020F0502020204030203"/>
                <a:cs typeface="Century Gothic"/>
              </a:rPr>
              <a:t> </a:t>
            </a:r>
            <a:r>
              <a:rPr sz="2000" spc="-5" dirty="0">
                <a:latin typeface="Lato" panose="020F0502020204030203"/>
                <a:cs typeface="Century Gothic"/>
              </a:rPr>
              <a:t>describ</a:t>
            </a:r>
            <a:r>
              <a:rPr sz="2000" dirty="0">
                <a:latin typeface="Lato" panose="020F0502020204030203"/>
                <a:cs typeface="Century Gothic"/>
              </a:rPr>
              <a:t>e</a:t>
            </a:r>
            <a:r>
              <a:rPr sz="2000" spc="-15" dirty="0">
                <a:latin typeface="Lato" panose="020F0502020204030203"/>
                <a:cs typeface="Century Gothic"/>
              </a:rPr>
              <a:t> </a:t>
            </a:r>
            <a:r>
              <a:rPr sz="2000" spc="-5" dirty="0">
                <a:latin typeface="Lato" panose="020F0502020204030203"/>
                <a:cs typeface="Century Gothic"/>
              </a:rPr>
              <a:t>a</a:t>
            </a:r>
            <a:r>
              <a:rPr sz="2000" dirty="0">
                <a:latin typeface="Lato" panose="020F0502020204030203"/>
                <a:cs typeface="Century Gothic"/>
              </a:rPr>
              <a:t>ll</a:t>
            </a:r>
            <a:r>
              <a:rPr sz="2000" spc="-25" dirty="0">
                <a:latin typeface="Lato" panose="020F0502020204030203"/>
                <a:cs typeface="Century Gothic"/>
              </a:rPr>
              <a:t> </a:t>
            </a:r>
            <a:r>
              <a:rPr sz="2000" dirty="0">
                <a:latin typeface="Lato" panose="020F0502020204030203"/>
                <a:cs typeface="Century Gothic"/>
              </a:rPr>
              <a:t>colors</a:t>
            </a:r>
          </a:p>
          <a:p>
            <a:pPr marL="355600" indent="-342900">
              <a:spcBef>
                <a:spcPts val="994"/>
              </a:spcBef>
              <a:buClr>
                <a:srgbClr val="DF7601"/>
              </a:buClr>
              <a:buFont typeface="Wingdings 2"/>
              <a:buChar char="□"/>
              <a:tabLst>
                <a:tab pos="356235" algn="l"/>
              </a:tabLst>
            </a:pPr>
            <a:r>
              <a:rPr sz="2000" dirty="0">
                <a:latin typeface="Lato" panose="020F0502020204030203"/>
                <a:cs typeface="Century Gothic"/>
              </a:rPr>
              <a:t>Two</a:t>
            </a:r>
            <a:r>
              <a:rPr sz="2000" spc="-10" dirty="0">
                <a:latin typeface="Lato" panose="020F0502020204030203"/>
                <a:cs typeface="Century Gothic"/>
              </a:rPr>
              <a:t> </a:t>
            </a:r>
            <a:r>
              <a:rPr sz="2000" spc="-5" dirty="0">
                <a:latin typeface="Lato" panose="020F0502020204030203"/>
                <a:cs typeface="Century Gothic"/>
              </a:rPr>
              <a:t>di</a:t>
            </a:r>
            <a:r>
              <a:rPr sz="2000" spc="-10" dirty="0">
                <a:latin typeface="Lato" panose="020F0502020204030203"/>
                <a:cs typeface="Century Gothic"/>
              </a:rPr>
              <a:t>f</a:t>
            </a:r>
            <a:r>
              <a:rPr sz="2000" dirty="0">
                <a:latin typeface="Lato" panose="020F0502020204030203"/>
                <a:cs typeface="Century Gothic"/>
              </a:rPr>
              <a:t>ferent</a:t>
            </a:r>
            <a:r>
              <a:rPr sz="2000" spc="-10" dirty="0">
                <a:latin typeface="Lato" panose="020F0502020204030203"/>
                <a:cs typeface="Century Gothic"/>
              </a:rPr>
              <a:t> </a:t>
            </a:r>
            <a:r>
              <a:rPr sz="2000" spc="-5" dirty="0">
                <a:latin typeface="Lato" panose="020F0502020204030203"/>
                <a:cs typeface="Century Gothic"/>
              </a:rPr>
              <a:t>sp</a:t>
            </a:r>
            <a:r>
              <a:rPr sz="2000" spc="5" dirty="0">
                <a:latin typeface="Lato" panose="020F0502020204030203"/>
                <a:cs typeface="Century Gothic"/>
              </a:rPr>
              <a:t>e</a:t>
            </a:r>
            <a:r>
              <a:rPr sz="2000" dirty="0">
                <a:latin typeface="Lato" panose="020F0502020204030203"/>
                <a:cs typeface="Century Gothic"/>
              </a:rPr>
              <a:t>c</a:t>
            </a:r>
            <a:r>
              <a:rPr sz="2000" spc="10" dirty="0">
                <a:latin typeface="Lato" panose="020F0502020204030203"/>
                <a:cs typeface="Century Gothic"/>
              </a:rPr>
              <a:t>t</a:t>
            </a:r>
            <a:r>
              <a:rPr sz="2000" dirty="0">
                <a:latin typeface="Lato" panose="020F0502020204030203"/>
                <a:cs typeface="Century Gothic"/>
              </a:rPr>
              <a:t>r</a:t>
            </a:r>
            <a:r>
              <a:rPr sz="2000" spc="-20" dirty="0">
                <a:latin typeface="Lato" panose="020F0502020204030203"/>
                <a:cs typeface="Century Gothic"/>
              </a:rPr>
              <a:t>a</a:t>
            </a:r>
            <a:r>
              <a:rPr sz="2000" dirty="0">
                <a:latin typeface="Lato" panose="020F0502020204030203"/>
                <a:cs typeface="Century Gothic"/>
              </a:rPr>
              <a:t>l</a:t>
            </a:r>
            <a:r>
              <a:rPr sz="2000" spc="-45" dirty="0">
                <a:latin typeface="Lato" panose="020F0502020204030203"/>
                <a:cs typeface="Century Gothic"/>
              </a:rPr>
              <a:t> </a:t>
            </a:r>
            <a:r>
              <a:rPr sz="2000" spc="-5" dirty="0">
                <a:latin typeface="Lato" panose="020F0502020204030203"/>
                <a:cs typeface="Century Gothic"/>
              </a:rPr>
              <a:t>d</a:t>
            </a:r>
            <a:r>
              <a:rPr sz="2000" spc="-15" dirty="0">
                <a:latin typeface="Lato" panose="020F0502020204030203"/>
                <a:cs typeface="Century Gothic"/>
              </a:rPr>
              <a:t>i</a:t>
            </a:r>
            <a:r>
              <a:rPr sz="2000" spc="-5" dirty="0">
                <a:latin typeface="Lato" panose="020F0502020204030203"/>
                <a:cs typeface="Century Gothic"/>
              </a:rPr>
              <a:t>s</a:t>
            </a:r>
            <a:r>
              <a:rPr sz="2000" spc="15" dirty="0">
                <a:latin typeface="Lato" panose="020F0502020204030203"/>
                <a:cs typeface="Century Gothic"/>
              </a:rPr>
              <a:t>t</a:t>
            </a:r>
            <a:r>
              <a:rPr sz="2000" dirty="0">
                <a:latin typeface="Lato" panose="020F0502020204030203"/>
                <a:cs typeface="Century Gothic"/>
              </a:rPr>
              <a:t>r</a:t>
            </a:r>
            <a:r>
              <a:rPr sz="2000" spc="-10" dirty="0">
                <a:latin typeface="Lato" panose="020F0502020204030203"/>
                <a:cs typeface="Century Gothic"/>
              </a:rPr>
              <a:t>i</a:t>
            </a:r>
            <a:r>
              <a:rPr sz="2000" spc="-5" dirty="0">
                <a:latin typeface="Lato" panose="020F0502020204030203"/>
                <a:cs typeface="Century Gothic"/>
              </a:rPr>
              <a:t>b</a:t>
            </a:r>
            <a:r>
              <a:rPr sz="2000" dirty="0">
                <a:latin typeface="Lato" panose="020F0502020204030203"/>
                <a:cs typeface="Century Gothic"/>
              </a:rPr>
              <a:t>utions</a:t>
            </a:r>
            <a:r>
              <a:rPr sz="2000" spc="-45" dirty="0">
                <a:latin typeface="Lato" panose="020F0502020204030203"/>
                <a:cs typeface="Century Gothic"/>
              </a:rPr>
              <a:t> </a:t>
            </a:r>
            <a:r>
              <a:rPr sz="2000" dirty="0">
                <a:latin typeface="Lato" panose="020F0502020204030203"/>
                <a:cs typeface="Century Gothic"/>
              </a:rPr>
              <a:t>can </a:t>
            </a:r>
            <a:r>
              <a:rPr sz="2000" spc="-5" dirty="0">
                <a:latin typeface="Lato" panose="020F0502020204030203"/>
                <a:cs typeface="Century Gothic"/>
              </a:rPr>
              <a:t>appea</a:t>
            </a:r>
            <a:r>
              <a:rPr sz="2000" dirty="0">
                <a:latin typeface="Lato" panose="020F0502020204030203"/>
                <a:cs typeface="Century Gothic"/>
              </a:rPr>
              <a:t>r</a:t>
            </a:r>
            <a:r>
              <a:rPr sz="2000" spc="-25" dirty="0">
                <a:latin typeface="Lato" panose="020F0502020204030203"/>
                <a:cs typeface="Century Gothic"/>
              </a:rPr>
              <a:t> </a:t>
            </a:r>
            <a:r>
              <a:rPr sz="2000" spc="10" dirty="0">
                <a:latin typeface="Lato" panose="020F0502020204030203"/>
                <a:cs typeface="Century Gothic"/>
              </a:rPr>
              <a:t>t</a:t>
            </a:r>
            <a:r>
              <a:rPr sz="2000" dirty="0">
                <a:latin typeface="Lato" panose="020F0502020204030203"/>
                <a:cs typeface="Century Gothic"/>
              </a:rPr>
              <a:t>he</a:t>
            </a:r>
            <a:r>
              <a:rPr sz="2000" spc="-35" dirty="0">
                <a:latin typeface="Lato" panose="020F0502020204030203"/>
                <a:cs typeface="Century Gothic"/>
              </a:rPr>
              <a:t> </a:t>
            </a:r>
            <a:r>
              <a:rPr sz="2000" spc="-5" dirty="0">
                <a:latin typeface="Lato" panose="020F0502020204030203"/>
                <a:cs typeface="Century Gothic"/>
              </a:rPr>
              <a:t>same</a:t>
            </a:r>
            <a:endParaRPr sz="2000" dirty="0">
              <a:latin typeface="Lato" panose="020F0502020204030203"/>
              <a:cs typeface="Century Gothic"/>
            </a:endParaRPr>
          </a:p>
          <a:p>
            <a:pPr marL="698500" lvl="1" indent="-337185">
              <a:spcBef>
                <a:spcPts val="605"/>
              </a:spcBef>
              <a:buClr>
                <a:srgbClr val="E3C401"/>
              </a:buClr>
              <a:buFont typeface="Wingdings 2"/>
              <a:buChar char="□"/>
              <a:tabLst>
                <a:tab pos="699135" algn="l"/>
              </a:tabLst>
            </a:pPr>
            <a:r>
              <a:rPr spc="-15" dirty="0">
                <a:latin typeface="Lato" panose="020F0502020204030203"/>
                <a:cs typeface="Century Gothic"/>
              </a:rPr>
              <a:t>me</a:t>
            </a:r>
            <a:r>
              <a:rPr spc="-25" dirty="0">
                <a:latin typeface="Lato" panose="020F0502020204030203"/>
                <a:cs typeface="Century Gothic"/>
              </a:rPr>
              <a:t>t</a:t>
            </a:r>
            <a:r>
              <a:rPr spc="-10" dirty="0">
                <a:latin typeface="Lato" panose="020F0502020204030203"/>
                <a:cs typeface="Century Gothic"/>
              </a:rPr>
              <a:t>a</a:t>
            </a:r>
            <a:r>
              <a:rPr spc="-15" dirty="0">
                <a:latin typeface="Lato" panose="020F0502020204030203"/>
                <a:cs typeface="Century Gothic"/>
              </a:rPr>
              <a:t>mers</a:t>
            </a:r>
            <a:endParaRPr dirty="0">
              <a:latin typeface="Lato" panose="020F0502020204030203"/>
              <a:cs typeface="Century Gothic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226564" y="3183118"/>
            <a:ext cx="6785565" cy="265476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9424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244812-21F6-4C30-AA96-AD096D302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on Metamers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3816DE-971E-42C6-A7BA-111DCBB1EF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0522" y="2052642"/>
            <a:ext cx="10917572" cy="4351338"/>
          </a:xfrm>
        </p:spPr>
        <p:txBody>
          <a:bodyPr/>
          <a:lstStyle/>
          <a:p>
            <a:r>
              <a:rPr lang="en-US" dirty="0"/>
              <a:t>Imagine you see a yellow laser (580nm)</a:t>
            </a:r>
          </a:p>
          <a:p>
            <a:pPr lvl="1"/>
            <a:r>
              <a:rPr lang="en-US" dirty="0"/>
              <a:t>You do not have cone that senses just yellow</a:t>
            </a:r>
          </a:p>
          <a:p>
            <a:pPr lvl="1"/>
            <a:r>
              <a:rPr lang="en-US" dirty="0"/>
              <a:t>Your perception is based on an activation of green(M) and red(L) cones</a:t>
            </a:r>
          </a:p>
          <a:p>
            <a:pPr lvl="1"/>
            <a:r>
              <a:rPr lang="en-US" dirty="0"/>
              <a:t>Both have sensitivity ranges including 580nm</a:t>
            </a:r>
            <a:br>
              <a:rPr lang="en-US" dirty="0"/>
            </a:br>
            <a:endParaRPr lang="en-US" dirty="0"/>
          </a:p>
          <a:p>
            <a:r>
              <a:rPr lang="en-US" dirty="0"/>
              <a:t>You would have the same response to a mix of 2 non-yellow lights</a:t>
            </a:r>
          </a:p>
          <a:p>
            <a:pPr lvl="1"/>
            <a:r>
              <a:rPr lang="en-US" dirty="0"/>
              <a:t>Maybe some green at 533nm and some red at 564nm</a:t>
            </a:r>
          </a:p>
          <a:p>
            <a:pPr lvl="1"/>
            <a:r>
              <a:rPr lang="en-US" dirty="0"/>
              <a:t>…and you would see yellow</a:t>
            </a:r>
            <a:br>
              <a:rPr lang="en-US" dirty="0"/>
            </a:br>
            <a:endParaRPr lang="en-US" dirty="0"/>
          </a:p>
          <a:p>
            <a:r>
              <a:rPr lang="en-US" dirty="0"/>
              <a:t>This blending is the principle behind RGB displays 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2E8AD6-681C-4E93-A676-84FCF796EC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7568" y="159391"/>
            <a:ext cx="4146232" cy="2758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8052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1" y="660872"/>
            <a:ext cx="8913813" cy="914400"/>
          </a:xfrm>
        </p:spPr>
        <p:txBody>
          <a:bodyPr/>
          <a:lstStyle/>
          <a:p>
            <a:r>
              <a:rPr lang="en-US" dirty="0"/>
              <a:t>RGB Additive Color</a:t>
            </a:r>
          </a:p>
        </p:txBody>
      </p:sp>
      <p:sp>
        <p:nvSpPr>
          <p:cNvPr id="41" name="Content Placeholder 40"/>
          <p:cNvSpPr>
            <a:spLocks noGrp="1"/>
          </p:cNvSpPr>
          <p:nvPr>
            <p:ph idx="1"/>
          </p:nvPr>
        </p:nvSpPr>
        <p:spPr>
          <a:xfrm>
            <a:off x="152400" y="1575272"/>
            <a:ext cx="6972300" cy="5625628"/>
          </a:xfrm>
        </p:spPr>
        <p:txBody>
          <a:bodyPr>
            <a:normAutofit/>
          </a:bodyPr>
          <a:lstStyle/>
          <a:p>
            <a:r>
              <a:rPr lang="en-US" dirty="0"/>
              <a:t>Red, Green, Blue</a:t>
            </a:r>
          </a:p>
          <a:p>
            <a:r>
              <a:rPr lang="en-US" dirty="0"/>
              <a:t>Color model used in luminous displays (CRT, plasma, LCD)</a:t>
            </a:r>
          </a:p>
          <a:p>
            <a:r>
              <a:rPr lang="en-US" dirty="0"/>
              <a:t>Physically linear</a:t>
            </a:r>
          </a:p>
          <a:p>
            <a:pPr lvl="1"/>
            <a:r>
              <a:rPr lang="en-US" dirty="0"/>
              <a:t>Perceptually logarithmic</a:t>
            </a:r>
          </a:p>
          <a:p>
            <a:r>
              <a:rPr lang="en-US" dirty="0"/>
              <a:t>Additive</a:t>
            </a:r>
          </a:p>
          <a:p>
            <a:r>
              <a:rPr lang="en-US" dirty="0"/>
              <a:t>Designed to stimulate each kind of cone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178D86-B77E-43C1-98F6-2AB0B74810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1810" y="2861532"/>
            <a:ext cx="2853460" cy="3893182"/>
          </a:xfrm>
          <a:prstGeom prst="rect">
            <a:avLst/>
          </a:prstGeom>
        </p:spPr>
      </p:pic>
      <p:pic>
        <p:nvPicPr>
          <p:cNvPr id="8" name="Picture 7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EB982F81-4E15-417C-9286-4066B64CFA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0612" y="303100"/>
            <a:ext cx="3355855" cy="2200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028909"/>
      </p:ext>
    </p:extLst>
  </p:cSld>
  <p:clrMapOvr>
    <a:masterClrMapping/>
  </p:clrMapOvr>
</p:sld>
</file>

<file path=ppt/theme/theme1.xml><?xml version="1.0" encoding="utf-8"?>
<a:theme xmlns:a="http://schemas.openxmlformats.org/drawingml/2006/main" name="SampleSlide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ambria-Calibri">
      <a:majorFont>
        <a:latin typeface="Cambria" panose="02040503050406030204"/>
        <a:ea typeface=""/>
        <a:cs typeface=""/>
        <a:font script="Jpan" typeface="ＭＳ Ｐゴシック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SampleSlides</Template>
  <TotalTime>13674</TotalTime>
  <Words>1230</Words>
  <Application>Microsoft Office PowerPoint</Application>
  <PresentationFormat>Widescreen</PresentationFormat>
  <Paragraphs>249</Paragraphs>
  <Slides>37</Slides>
  <Notes>21</Notes>
  <HiddenSlides>0</HiddenSlides>
  <MMClips>0</MMClips>
  <ScaleCrop>false</ScaleCrop>
  <HeadingPairs>
    <vt:vector size="8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53" baseType="lpstr">
      <vt:lpstr>ＭＳ Ｐゴシック</vt:lpstr>
      <vt:lpstr>Arial</vt:lpstr>
      <vt:lpstr>Calibri</vt:lpstr>
      <vt:lpstr>Cambria</vt:lpstr>
      <vt:lpstr>Cambria Math</vt:lpstr>
      <vt:lpstr>Century Gothic</vt:lpstr>
      <vt:lpstr>Comic Sans MS</vt:lpstr>
      <vt:lpstr>Lato</vt:lpstr>
      <vt:lpstr>Lato Medium</vt:lpstr>
      <vt:lpstr>Symbol</vt:lpstr>
      <vt:lpstr>Times</vt:lpstr>
      <vt:lpstr>Times New Roman</vt:lpstr>
      <vt:lpstr>Wingdings</vt:lpstr>
      <vt:lpstr>Wingdings 2</vt:lpstr>
      <vt:lpstr>SampleSlides</vt:lpstr>
      <vt:lpstr>Equation</vt:lpstr>
      <vt:lpstr>PowerPoint Presentation</vt:lpstr>
      <vt:lpstr>Color is Weird</vt:lpstr>
      <vt:lpstr>Color</vt:lpstr>
      <vt:lpstr>PowerPoint Presentation</vt:lpstr>
      <vt:lpstr>Light and Color</vt:lpstr>
      <vt:lpstr>Cone Response</vt:lpstr>
      <vt:lpstr>Tristimulus Theory</vt:lpstr>
      <vt:lpstr>More on Metamers</vt:lpstr>
      <vt:lpstr>RGB Additive Color</vt:lpstr>
      <vt:lpstr>CMY Color Space: Subtractive Color</vt:lpstr>
      <vt:lpstr>Early Color Photography</vt:lpstr>
      <vt:lpstr>HSV Color Space</vt:lpstr>
      <vt:lpstr>Advantages and Disadvantages</vt:lpstr>
      <vt:lpstr>RGB to HSV conversion</vt:lpstr>
      <vt:lpstr>HSV to RGB and back….</vt:lpstr>
      <vt:lpstr>HSL Color Space</vt:lpstr>
      <vt:lpstr>More on Mixing Light: Grassmann’s Law (one of…)</vt:lpstr>
      <vt:lpstr>PowerPoint Presentation</vt:lpstr>
      <vt:lpstr>PowerPoint Presentation</vt:lpstr>
      <vt:lpstr>Point Light Sources</vt:lpstr>
      <vt:lpstr>Environment Lighting</vt:lpstr>
      <vt:lpstr>Color Matching Experiments</vt:lpstr>
      <vt:lpstr>Human Response to Monospectral Light</vt:lpstr>
      <vt:lpstr>Human Response to Monospectral Light</vt:lpstr>
      <vt:lpstr>Color Matching Function for CIE RGB</vt:lpstr>
      <vt:lpstr>CIE RGB Color Space</vt:lpstr>
      <vt:lpstr>Color Matching Functions for CIE XYZ</vt:lpstr>
      <vt:lpstr>CIE XYZ Color Space</vt:lpstr>
      <vt:lpstr>CIE Color Space</vt:lpstr>
      <vt:lpstr>PowerPoint Presentation</vt:lpstr>
      <vt:lpstr>CIE Chromaticity Diagram</vt:lpstr>
      <vt:lpstr>CIE XYZ Gamut</vt:lpstr>
      <vt:lpstr>Gamma Correction</vt:lpstr>
      <vt:lpstr>Gamma Correction</vt:lpstr>
      <vt:lpstr>Gamma Encoding</vt:lpstr>
      <vt:lpstr>Gamma Decoding</vt:lpstr>
      <vt:lpstr>sRGB</vt:lpstr>
    </vt:vector>
  </TitlesOfParts>
  <Company>UIUC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Eric Schumacher;shaffer1@illinois.edu</dc:creator>
  <cp:lastModifiedBy>Eric Shaffer</cp:lastModifiedBy>
  <cp:revision>140</cp:revision>
  <dcterms:created xsi:type="dcterms:W3CDTF">2017-05-11T14:02:37Z</dcterms:created>
  <dcterms:modified xsi:type="dcterms:W3CDTF">2019-04-08T21:35:16Z</dcterms:modified>
</cp:coreProperties>
</file>